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9" r:id="rId4"/>
    <p:sldId id="261" r:id="rId5"/>
    <p:sldId id="262" r:id="rId6"/>
    <p:sldId id="263" r:id="rId7"/>
    <p:sldId id="264" r:id="rId8"/>
    <p:sldId id="265" r:id="rId9"/>
    <p:sldId id="267" r:id="rId10"/>
    <p:sldId id="266" r:id="rId11"/>
    <p:sldId id="274" r:id="rId12"/>
    <p:sldId id="269" r:id="rId13"/>
    <p:sldId id="271" r:id="rId14"/>
    <p:sldId id="270" r:id="rId15"/>
    <p:sldId id="272" r:id="rId16"/>
    <p:sldId id="273" r:id="rId17"/>
    <p:sldId id="275" r:id="rId18"/>
    <p:sldId id="277" r:id="rId19"/>
    <p:sldId id="276" r:id="rId20"/>
  </p:sldIdLst>
  <p:sldSz cx="9144000" cy="5143500" type="screen16x9"/>
  <p:notesSz cx="7010400" cy="9296400"/>
  <p:embeddedFontLs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242" autoAdjust="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4561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83210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8273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495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3112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6229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32971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4279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526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7968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31f90b9bc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31f90b9bc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1876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8116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6146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9439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1505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31f90b9b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31f90b9bc_0_1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49620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www.pngall.com/shield-pn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jdsupra.com/legalnews/where-we-stand-the-latest-snapshot-of-8947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pngall.com/shield-pn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0" y="0"/>
            <a:ext cx="9144000" cy="1017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34343"/>
                </a:solidFill>
                <a:latin typeface="+mj-lt"/>
                <a:ea typeface="Proxima Nova"/>
                <a:cs typeface="Proxima Nova"/>
                <a:sym typeface="Proxima Nova"/>
              </a:rPr>
              <a:t>In re </a:t>
            </a:r>
            <a:r>
              <a:rPr lang="en-US" b="1" dirty="0" err="1">
                <a:solidFill>
                  <a:srgbClr val="434343"/>
                </a:solidFill>
                <a:latin typeface="+mj-lt"/>
                <a:ea typeface="Proxima Nova"/>
                <a:cs typeface="Proxima Nova"/>
                <a:sym typeface="Proxima Nova"/>
              </a:rPr>
              <a:t>Hitz</a:t>
            </a:r>
            <a:r>
              <a:rPr lang="en-US" b="1" dirty="0">
                <a:solidFill>
                  <a:srgbClr val="434343"/>
                </a:solidFill>
                <a:latin typeface="+mj-lt"/>
                <a:ea typeface="Proxima Nova"/>
                <a:cs typeface="Proxima Nova"/>
                <a:sym typeface="Proxima Nova"/>
              </a:rPr>
              <a:t> Force Majeure Lease Provision:</a:t>
            </a:r>
            <a:endParaRPr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889312" y="847165"/>
            <a:ext cx="7254688" cy="2585434"/>
          </a:xfrm>
          <a:prstGeom prst="rect">
            <a:avLst/>
          </a:prstGeom>
        </p:spPr>
        <p:txBody>
          <a:bodyPr spcFirstLastPara="1" wrap="square" lIns="91425" tIns="91425" rIns="91425" bIns="91425" anchor="t" anchorCtr="0">
            <a:noAutofit/>
          </a:bodyPr>
          <a:lstStyle/>
          <a:p>
            <a:pPr marL="285750" indent="-285750"/>
            <a:r>
              <a:rPr lang="en-US" sz="1600" dirty="0">
                <a:latin typeface="+mn-lt"/>
                <a:ea typeface="Proxima Nova"/>
                <a:cs typeface="Proxima Nova"/>
                <a:sym typeface="Proxima Nova"/>
              </a:rPr>
              <a:t>“Landlord and Tenant shall each be excused from performing its   obligations or undertakings provided in this Lease, in the event, but only so long as the performance of any of its obligations are prevented or delayed, retarded or hindered by … </a:t>
            </a:r>
            <a:r>
              <a:rPr lang="en-US" sz="1600" dirty="0">
                <a:solidFill>
                  <a:srgbClr val="0070C0"/>
                </a:solidFill>
                <a:latin typeface="+mn-lt"/>
                <a:ea typeface="Proxima Nova"/>
                <a:cs typeface="Proxima Nova"/>
                <a:sym typeface="Proxima Nova"/>
              </a:rPr>
              <a:t>governmental action or inaction, orders of government </a:t>
            </a:r>
            <a:r>
              <a:rPr lang="en-US" sz="1600" dirty="0">
                <a:latin typeface="+mn-lt"/>
                <a:ea typeface="Proxima Nova"/>
                <a:cs typeface="Proxima Nova"/>
                <a:sym typeface="Proxima Nova"/>
              </a:rPr>
              <a:t>… (each, individually and collectively, an event of “Force Majeure”).  </a:t>
            </a:r>
            <a:r>
              <a:rPr lang="en-US" sz="1600" dirty="0">
                <a:solidFill>
                  <a:srgbClr val="0070C0"/>
                </a:solidFill>
                <a:latin typeface="+mn-lt"/>
                <a:ea typeface="Proxima Nova"/>
                <a:cs typeface="Proxima Nova"/>
                <a:sym typeface="Proxima Nova"/>
              </a:rPr>
              <a:t>Lack of money shall not be grounds for Force Majeure.</a:t>
            </a:r>
            <a:r>
              <a:rPr lang="en-US" sz="1600" dirty="0">
                <a:latin typeface="+mn-lt"/>
                <a:ea typeface="Proxima Nova"/>
                <a:cs typeface="Proxima Nova"/>
                <a:sym typeface="Proxima Nova"/>
              </a:rPr>
              <a:t>” (emphasis added).</a:t>
            </a:r>
          </a:p>
          <a:p>
            <a:pPr marL="0" indent="0">
              <a:buNone/>
            </a:pPr>
            <a:endParaRPr lang="en-US" sz="1600" dirty="0">
              <a:latin typeface="+mn-lt"/>
              <a:ea typeface="Proxima Nova"/>
              <a:cs typeface="Proxima Nova"/>
              <a:sym typeface="Proxima Nova"/>
            </a:endParaRPr>
          </a:p>
          <a:p>
            <a:pPr marL="285750" indent="-285750">
              <a:lnSpc>
                <a:spcPct val="100000"/>
              </a:lnSpc>
            </a:pPr>
            <a:r>
              <a:rPr lang="en-US" sz="1600" dirty="0">
                <a:latin typeface="+mn-lt"/>
                <a:ea typeface="Proxima Nova"/>
                <a:cs typeface="Proxima Nova"/>
                <a:sym typeface="Proxima Nova"/>
              </a:rPr>
              <a:t>Keys to analysis: </a:t>
            </a:r>
          </a:p>
          <a:p>
            <a:pPr marL="742950" lvl="1" indent="-285750">
              <a:lnSpc>
                <a:spcPct val="100000"/>
              </a:lnSpc>
              <a:spcBef>
                <a:spcPts val="0"/>
              </a:spcBef>
              <a:buFont typeface="Courier New" panose="02070309020205020404" pitchFamily="49" charset="0"/>
              <a:buChar char="o"/>
            </a:pPr>
            <a:r>
              <a:rPr lang="en-US" sz="1600" dirty="0">
                <a:latin typeface="+mn-lt"/>
                <a:ea typeface="Proxima Nova"/>
                <a:cs typeface="Proxima Nova"/>
                <a:sym typeface="Proxima Nova"/>
              </a:rPr>
              <a:t>What contract language triggered availability of Force Majeure defense?</a:t>
            </a:r>
          </a:p>
          <a:p>
            <a:pPr marL="742950" lvl="1" indent="-285750">
              <a:lnSpc>
                <a:spcPct val="100000"/>
              </a:lnSpc>
              <a:spcBef>
                <a:spcPts val="0"/>
              </a:spcBef>
              <a:buFont typeface="Courier New" panose="02070309020205020404" pitchFamily="49" charset="0"/>
              <a:buChar char="o"/>
            </a:pPr>
            <a:r>
              <a:rPr lang="en-US" sz="1600" dirty="0">
                <a:latin typeface="+mn-lt"/>
                <a:ea typeface="Proxima Nova"/>
                <a:cs typeface="Proxima Nova"/>
                <a:sym typeface="Proxima Nova"/>
              </a:rPr>
              <a:t>What was proximate cause of non-performance?</a:t>
            </a:r>
          </a:p>
          <a:p>
            <a:pPr marL="285750" indent="-285750">
              <a:lnSpc>
                <a:spcPct val="100000"/>
              </a:lnSpc>
            </a:pPr>
            <a:endParaRPr lang="en-US" sz="1600" dirty="0">
              <a:latin typeface="+mn-lt"/>
              <a:ea typeface="Proxima Nova"/>
              <a:cs typeface="Proxima Nova"/>
              <a:sym typeface="Proxima Nova"/>
            </a:endParaRPr>
          </a:p>
          <a:p>
            <a:pPr marL="285750" indent="-285750">
              <a:lnSpc>
                <a:spcPct val="100000"/>
              </a:lnSpc>
            </a:pPr>
            <a:r>
              <a:rPr lang="en-US" sz="1600" dirty="0">
                <a:latin typeface="+mn-lt"/>
                <a:ea typeface="Proxima Nova"/>
                <a:cs typeface="Proxima Nova"/>
                <a:sym typeface="Proxima Nova"/>
              </a:rPr>
              <a:t>Proposed sample change to Force Majeure clauses:  Add to triggering events … </a:t>
            </a:r>
            <a:r>
              <a:rPr lang="en-US" sz="1600" dirty="0">
                <a:solidFill>
                  <a:srgbClr val="0070C0"/>
                </a:solidFill>
                <a:latin typeface="+mn-lt"/>
                <a:ea typeface="Proxima Nova"/>
                <a:cs typeface="Proxima Nova"/>
                <a:sym typeface="Proxima Nova"/>
              </a:rPr>
              <a:t>“pandemics (excluding COVID-19 other than any material worsening of COVID-19), epidemics …”</a:t>
            </a:r>
          </a:p>
          <a:p>
            <a:pPr marL="457200" lvl="1" indent="0">
              <a:lnSpc>
                <a:spcPct val="100000"/>
              </a:lnSpc>
              <a:spcBef>
                <a:spcPts val="0"/>
              </a:spcBef>
              <a:buNone/>
            </a:pPr>
            <a:endParaRPr lang="en-US" sz="1500" b="1" dirty="0">
              <a:latin typeface="+mj-lt"/>
              <a:ea typeface="Proxima Nova"/>
              <a:cs typeface="Proxima Nova"/>
              <a:sym typeface="Proxima Nova"/>
            </a:endParaRPr>
          </a:p>
        </p:txBody>
      </p:sp>
    </p:spTree>
    <p:extLst>
      <p:ext uri="{BB962C8B-B14F-4D97-AF65-F5344CB8AC3E}">
        <p14:creationId xmlns:p14="http://schemas.microsoft.com/office/powerpoint/2010/main" val="2196591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1539688" y="-174812"/>
            <a:ext cx="6541994" cy="1405218"/>
          </a:xfrm>
          <a:prstGeom prst="rect">
            <a:avLst/>
          </a:prstGeom>
        </p:spPr>
        <p:txBody>
          <a:bodyPr spcFirstLastPara="1" wrap="square" lIns="91425" tIns="91425" rIns="91425" bIns="91425" anchor="t" anchorCtr="0">
            <a:noAutofit/>
          </a:bodyPr>
          <a:lstStyle/>
          <a:p>
            <a:pPr lvl="0" algn="ctr"/>
            <a:r>
              <a:rPr lang="en-US" b="1" dirty="0">
                <a:solidFill>
                  <a:srgbClr val="434343"/>
                </a:solidFill>
                <a:ea typeface="Proxima Nova"/>
                <a:cs typeface="Proxima Nova"/>
                <a:sym typeface="Proxima Nova"/>
              </a:rPr>
              <a:t>Statutory Shields</a:t>
            </a:r>
            <a:endParaRPr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882588" y="336176"/>
            <a:ext cx="7261412" cy="4034117"/>
          </a:xfrm>
          <a:prstGeom prst="rect">
            <a:avLst/>
          </a:prstGeom>
        </p:spPr>
        <p:txBody>
          <a:bodyPr spcFirstLastPara="1" wrap="square" lIns="91425" tIns="91425" rIns="91425" bIns="91425" anchor="t" anchorCtr="0">
            <a:noAutofit/>
          </a:bodyPr>
          <a:lstStyle/>
          <a:p>
            <a:pPr marL="228600" indent="-228600"/>
            <a:r>
              <a:rPr lang="en-US" sz="1100" dirty="0">
                <a:ea typeface="Proxima Nova"/>
                <a:cs typeface="Proxima Nova"/>
                <a:sym typeface="Proxima Nova"/>
              </a:rPr>
              <a:t>Section 365(d)(3) of the Bankruptcy Code also provides:</a:t>
            </a:r>
          </a:p>
          <a:p>
            <a:pPr marL="228600" indent="-228600">
              <a:buNone/>
            </a:pPr>
            <a:r>
              <a:rPr lang="en-US" sz="1100" dirty="0">
                <a:ea typeface="Proxima Nova"/>
                <a:cs typeface="Proxima Nova"/>
                <a:sym typeface="Proxima Nova"/>
              </a:rPr>
              <a:t>	“The court may extend, for </a:t>
            </a:r>
            <a:r>
              <a:rPr lang="en-US" sz="1100" dirty="0">
                <a:solidFill>
                  <a:srgbClr val="FF0000"/>
                </a:solidFill>
                <a:ea typeface="Proxima Nova"/>
                <a:cs typeface="Proxima Nova"/>
                <a:sym typeface="Proxima Nova"/>
              </a:rPr>
              <a:t>cause </a:t>
            </a:r>
            <a:r>
              <a:rPr lang="en-US" sz="1100" dirty="0">
                <a:solidFill>
                  <a:schemeClr val="bg2"/>
                </a:solidFill>
                <a:ea typeface="Proxima Nova"/>
                <a:cs typeface="Proxima Nova"/>
                <a:sym typeface="Proxima Nova"/>
              </a:rPr>
              <a:t>the time for performance of any such [lease] obligation</a:t>
            </a:r>
          </a:p>
          <a:p>
            <a:pPr marL="228600" indent="-228600">
              <a:buNone/>
            </a:pPr>
            <a:r>
              <a:rPr lang="en-US" sz="1100" dirty="0">
                <a:solidFill>
                  <a:schemeClr val="bg2"/>
                </a:solidFill>
                <a:ea typeface="Proxima Nova"/>
                <a:cs typeface="Proxima Nova"/>
                <a:sym typeface="Proxima Nova"/>
              </a:rPr>
              <a:t>	that arises within </a:t>
            </a:r>
            <a:r>
              <a:rPr lang="en-US" sz="1100" dirty="0">
                <a:solidFill>
                  <a:srgbClr val="FF0000"/>
                </a:solidFill>
                <a:ea typeface="Proxima Nova"/>
                <a:cs typeface="Proxima Nova"/>
                <a:sym typeface="Proxima Nova"/>
              </a:rPr>
              <a:t>60 days </a:t>
            </a:r>
            <a:r>
              <a:rPr lang="en-US" sz="1100" dirty="0">
                <a:solidFill>
                  <a:schemeClr val="bg2"/>
                </a:solidFill>
                <a:ea typeface="Proxima Nova"/>
                <a:cs typeface="Proxima Nova"/>
                <a:sym typeface="Proxima Nova"/>
              </a:rPr>
              <a:t>after the date of the order for relief, but the time for performance</a:t>
            </a:r>
          </a:p>
          <a:p>
            <a:pPr marL="228600" indent="-228600">
              <a:buNone/>
            </a:pPr>
            <a:r>
              <a:rPr lang="en-US" sz="1100" dirty="0">
                <a:solidFill>
                  <a:schemeClr val="bg2"/>
                </a:solidFill>
                <a:ea typeface="Proxima Nova"/>
                <a:cs typeface="Proxima Nova"/>
                <a:sym typeface="Proxima Nova"/>
              </a:rPr>
              <a:t>	shall not be extended beyond such </a:t>
            </a:r>
            <a:r>
              <a:rPr lang="en-US" sz="1100" dirty="0">
                <a:solidFill>
                  <a:srgbClr val="FF0000"/>
                </a:solidFill>
                <a:ea typeface="Proxima Nova"/>
                <a:cs typeface="Proxima Nova"/>
                <a:sym typeface="Proxima Nova"/>
              </a:rPr>
              <a:t>60-day</a:t>
            </a:r>
            <a:r>
              <a:rPr lang="en-US" sz="1100" dirty="0">
                <a:solidFill>
                  <a:schemeClr val="bg2"/>
                </a:solidFill>
                <a:ea typeface="Proxima Nova"/>
                <a:cs typeface="Proxima Nova"/>
                <a:sym typeface="Proxima Nova"/>
              </a:rPr>
              <a:t> period. (emphasis added).</a:t>
            </a:r>
          </a:p>
          <a:p>
            <a:pPr marL="228600" indent="-228600">
              <a:buNone/>
            </a:pPr>
            <a:endParaRPr lang="en-US" sz="1100" dirty="0">
              <a:solidFill>
                <a:schemeClr val="bg2"/>
              </a:solidFill>
              <a:ea typeface="Proxima Nova"/>
              <a:cs typeface="Proxima Nova"/>
              <a:sym typeface="Proxima Nova"/>
            </a:endParaRPr>
          </a:p>
          <a:p>
            <a:pPr marL="228600" indent="-228600"/>
            <a:r>
              <a:rPr lang="en-US" sz="1100" dirty="0">
                <a:solidFill>
                  <a:schemeClr val="bg2"/>
                </a:solidFill>
                <a:ea typeface="Proxima Nova"/>
                <a:cs typeface="Proxima Nova"/>
                <a:sym typeface="Proxima Nova"/>
              </a:rPr>
              <a:t>Section 305 of the Bankruptcy Code allows a court to “suspend all proceedings in a case under this title, at any time if (1) the interests of creditors and the debtor would better served by such … suspension; …”</a:t>
            </a:r>
          </a:p>
          <a:p>
            <a:pPr marL="228600" indent="-228600">
              <a:buNone/>
            </a:pPr>
            <a:endParaRPr lang="en-US" sz="1100" dirty="0">
              <a:solidFill>
                <a:schemeClr val="bg2"/>
              </a:solidFill>
              <a:ea typeface="Proxima Nova"/>
              <a:cs typeface="Proxima Nova"/>
              <a:sym typeface="Proxima Nova"/>
            </a:endParaRPr>
          </a:p>
          <a:p>
            <a:pPr marL="228600" indent="-228600"/>
            <a:r>
              <a:rPr lang="en-US" sz="1100" dirty="0">
                <a:ea typeface="Proxima Nova"/>
                <a:cs typeface="Proxima Nova"/>
                <a:sym typeface="Proxima Nova"/>
              </a:rPr>
              <a:t>Section 105(a) codifies the Bankruptcy Court’s equitable power: “The court may issue any order, process, or judgment that is necessary or appropriate to carry out the provisions of this title.”</a:t>
            </a:r>
          </a:p>
          <a:p>
            <a:pPr marL="0" indent="0">
              <a:buNone/>
            </a:pPr>
            <a:endParaRPr lang="en-US" sz="1100" dirty="0">
              <a:ea typeface="Proxima Nova"/>
              <a:cs typeface="Proxima Nova"/>
              <a:sym typeface="Proxima Nova"/>
            </a:endParaRPr>
          </a:p>
          <a:p>
            <a:pPr marL="228600" indent="-228600">
              <a:lnSpc>
                <a:spcPct val="100000"/>
              </a:lnSpc>
            </a:pPr>
            <a:r>
              <a:rPr lang="en-US" sz="1100" dirty="0">
                <a:solidFill>
                  <a:schemeClr val="bg2"/>
                </a:solidFill>
                <a:ea typeface="Proxima Nova"/>
                <a:cs typeface="Proxima Nova"/>
                <a:sym typeface="Proxima Nova"/>
              </a:rPr>
              <a:t>Courts have uniformly found that the unprecedented impact of COVID-19 on retailers constitutes “cause” for suspending performance of lease obligations, including rent, for at least 60-days.</a:t>
            </a:r>
          </a:p>
          <a:p>
            <a:pPr marL="0" indent="0">
              <a:lnSpc>
                <a:spcPct val="100000"/>
              </a:lnSpc>
              <a:buNone/>
            </a:pPr>
            <a:endParaRPr lang="en-US" sz="1100" b="1" dirty="0">
              <a:solidFill>
                <a:schemeClr val="bg2"/>
              </a:solidFill>
              <a:latin typeface="+mj-lt"/>
              <a:ea typeface="Proxima Nova"/>
              <a:cs typeface="Proxima Nova"/>
              <a:sym typeface="Proxima Nova"/>
            </a:endParaRPr>
          </a:p>
          <a:p>
            <a:pPr indent="-457200">
              <a:buNone/>
            </a:pPr>
            <a:r>
              <a:rPr lang="en-US" sz="1100" b="1" dirty="0">
                <a:solidFill>
                  <a:schemeClr val="bg2"/>
                </a:solidFill>
                <a:latin typeface="Proxima Nova"/>
                <a:ea typeface="Proxima Nova"/>
                <a:cs typeface="Proxima Nova"/>
                <a:sym typeface="Proxima Nova"/>
              </a:rPr>
              <a:t>	</a:t>
            </a:r>
            <a:r>
              <a:rPr lang="en-US" sz="1100" i="1" dirty="0">
                <a:solidFill>
                  <a:schemeClr val="bg2"/>
                </a:solidFill>
                <a:latin typeface="+mj-lt"/>
                <a:ea typeface="Proxima Nova"/>
                <a:cs typeface="Proxima Nova"/>
                <a:sym typeface="Proxima Nova"/>
              </a:rPr>
              <a:t>See, e.g., </a:t>
            </a:r>
            <a:r>
              <a:rPr lang="en-US" sz="1100" b="1" dirty="0">
                <a:solidFill>
                  <a:schemeClr val="bg2"/>
                </a:solidFill>
                <a:latin typeface="+mj-lt"/>
                <a:ea typeface="Proxima Nova"/>
                <a:cs typeface="Proxima Nova"/>
                <a:sym typeface="Proxima Nova"/>
              </a:rPr>
              <a:t>In re Chinos, et al., Case No. 20-32181- KLP (</a:t>
            </a:r>
            <a:r>
              <a:rPr lang="en-US" sz="1100" b="1" dirty="0" err="1">
                <a:solidFill>
                  <a:schemeClr val="bg2"/>
                </a:solidFill>
                <a:latin typeface="+mj-lt"/>
                <a:ea typeface="Proxima Nova"/>
                <a:cs typeface="Proxima Nova"/>
                <a:sym typeface="Proxima Nova"/>
              </a:rPr>
              <a:t>Bankr</a:t>
            </a:r>
            <a:r>
              <a:rPr lang="en-US" sz="1100" b="1" dirty="0">
                <a:solidFill>
                  <a:schemeClr val="bg2"/>
                </a:solidFill>
                <a:latin typeface="+mj-lt"/>
                <a:ea typeface="Proxima Nova"/>
                <a:cs typeface="Proxima Nova"/>
                <a:sym typeface="Proxima Nova"/>
              </a:rPr>
              <a:t>. E.D. Va.) (</a:t>
            </a:r>
            <a:r>
              <a:rPr lang="en-US" sz="1100" b="1" dirty="0">
                <a:solidFill>
                  <a:schemeClr val="bg2"/>
                </a:solidFill>
                <a:latin typeface="+mj-lt"/>
              </a:rPr>
              <a:t>ECF Nos. 23, 323). </a:t>
            </a:r>
            <a:r>
              <a:rPr lang="en-US" sz="1100" dirty="0">
                <a:solidFill>
                  <a:schemeClr val="bg2"/>
                </a:solidFill>
                <a:latin typeface="+mj-lt"/>
              </a:rPr>
              <a:t>(Granting 60-day stay).</a:t>
            </a:r>
            <a:endParaRPr lang="en-US" sz="1100" b="1" dirty="0">
              <a:solidFill>
                <a:schemeClr val="bg2"/>
              </a:solidFill>
              <a:latin typeface="+mj-lt"/>
            </a:endParaRPr>
          </a:p>
          <a:p>
            <a:pPr indent="-457200">
              <a:buNone/>
            </a:pPr>
            <a:endParaRPr lang="en-US" sz="1100" b="1" dirty="0">
              <a:solidFill>
                <a:schemeClr val="bg2"/>
              </a:solidFill>
              <a:latin typeface="+mj-lt"/>
              <a:ea typeface="Proxima Nova"/>
              <a:cs typeface="Proxima Nova"/>
              <a:sym typeface="Proxima Nova"/>
            </a:endParaRPr>
          </a:p>
          <a:p>
            <a:pPr indent="-457200">
              <a:buNone/>
            </a:pPr>
            <a:r>
              <a:rPr lang="en-US" sz="1100" b="1" dirty="0">
                <a:solidFill>
                  <a:schemeClr val="bg2"/>
                </a:solidFill>
                <a:latin typeface="+mj-lt"/>
                <a:ea typeface="Proxima Nova"/>
                <a:cs typeface="Proxima Nova"/>
                <a:sym typeface="Proxima Nova"/>
              </a:rPr>
              <a:t>	</a:t>
            </a:r>
            <a:r>
              <a:rPr lang="en-US" sz="1100" i="1" dirty="0">
                <a:solidFill>
                  <a:schemeClr val="bg2"/>
                </a:solidFill>
                <a:latin typeface="+mj-lt"/>
                <a:ea typeface="Proxima Nova"/>
                <a:cs typeface="Proxima Nova"/>
                <a:sym typeface="Proxima Nova"/>
              </a:rPr>
              <a:t>See also</a:t>
            </a:r>
            <a:r>
              <a:rPr lang="en-US" sz="1100" dirty="0">
                <a:solidFill>
                  <a:schemeClr val="bg2"/>
                </a:solidFill>
                <a:latin typeface="+mj-lt"/>
                <a:ea typeface="Proxima Nova"/>
                <a:cs typeface="Proxima Nova"/>
                <a:sym typeface="Proxima Nova"/>
              </a:rPr>
              <a:t>, </a:t>
            </a:r>
            <a:r>
              <a:rPr lang="en-US" sz="1100" b="1" dirty="0">
                <a:solidFill>
                  <a:schemeClr val="bg2"/>
                </a:solidFill>
                <a:latin typeface="+mj-lt"/>
                <a:ea typeface="Proxima Nova"/>
                <a:cs typeface="Proxima Nova"/>
                <a:sym typeface="Proxima Nova"/>
              </a:rPr>
              <a:t>In re Pier 1 Imports, Inc., Case No. 20-30805-KRH </a:t>
            </a:r>
            <a:r>
              <a:rPr lang="en-US" sz="1100" b="1" dirty="0">
                <a:solidFill>
                  <a:schemeClr val="bg2"/>
                </a:solidFill>
                <a:ea typeface="Proxima Nova"/>
                <a:cs typeface="Proxima Nova"/>
                <a:sym typeface="Proxima Nova"/>
              </a:rPr>
              <a:t>(</a:t>
            </a:r>
            <a:r>
              <a:rPr lang="en-US" sz="1100" b="1" dirty="0" err="1">
                <a:solidFill>
                  <a:schemeClr val="bg2"/>
                </a:solidFill>
                <a:ea typeface="Proxima Nova"/>
                <a:cs typeface="Proxima Nova"/>
                <a:sym typeface="Proxima Nova"/>
              </a:rPr>
              <a:t>Bankr</a:t>
            </a:r>
            <a:r>
              <a:rPr lang="en-US" sz="1100" b="1" dirty="0">
                <a:solidFill>
                  <a:schemeClr val="bg2"/>
                </a:solidFill>
                <a:ea typeface="Proxima Nova"/>
                <a:cs typeface="Proxima Nova"/>
                <a:sym typeface="Proxima Nova"/>
              </a:rPr>
              <a:t>. E.D. Va.) (</a:t>
            </a:r>
            <a:r>
              <a:rPr lang="en-US" sz="1100" b="1" dirty="0">
                <a:solidFill>
                  <a:schemeClr val="bg2"/>
                </a:solidFill>
              </a:rPr>
              <a:t>ECF Nos. 438 ,637). </a:t>
            </a:r>
            <a:r>
              <a:rPr lang="en-US" sz="1100" dirty="0">
                <a:solidFill>
                  <a:schemeClr val="bg2"/>
                </a:solidFill>
              </a:rPr>
              <a:t>(Suspending GOB sales and payment obligations during shut-down)..</a:t>
            </a:r>
          </a:p>
          <a:p>
            <a:pPr indent="-457200">
              <a:buNone/>
            </a:pPr>
            <a:endParaRPr lang="en-US" sz="1100" dirty="0">
              <a:solidFill>
                <a:schemeClr val="bg2"/>
              </a:solidFill>
            </a:endParaRPr>
          </a:p>
          <a:p>
            <a:pPr marL="228600" indent="-228600"/>
            <a:r>
              <a:rPr lang="en-US" sz="1100" dirty="0">
                <a:solidFill>
                  <a:schemeClr val="bg2"/>
                </a:solidFill>
              </a:rPr>
              <a:t>At lease one bankruptcy court suspended all proceedings against a debtor retailer “in the best interest of creditors and the debtor” </a:t>
            </a:r>
          </a:p>
          <a:p>
            <a:pPr indent="-457200">
              <a:buNone/>
            </a:pPr>
            <a:endParaRPr lang="en-US" sz="1100" b="1" dirty="0">
              <a:solidFill>
                <a:schemeClr val="bg2"/>
              </a:solidFill>
            </a:endParaRPr>
          </a:p>
          <a:p>
            <a:pPr indent="-457200">
              <a:buNone/>
            </a:pPr>
            <a:r>
              <a:rPr lang="en-US" sz="1100" b="1" dirty="0">
                <a:solidFill>
                  <a:schemeClr val="bg2"/>
                </a:solidFill>
              </a:rPr>
              <a:t>	</a:t>
            </a:r>
            <a:r>
              <a:rPr lang="en-US" sz="1100" i="1" dirty="0">
                <a:solidFill>
                  <a:schemeClr val="bg2"/>
                </a:solidFill>
              </a:rPr>
              <a:t>See</a:t>
            </a:r>
            <a:r>
              <a:rPr lang="en-US" sz="1100" b="1" dirty="0">
                <a:solidFill>
                  <a:schemeClr val="bg2"/>
                </a:solidFill>
              </a:rPr>
              <a:t> In re Modell’s Sporting Goods, Inc. Case No. 20-14179-VFP </a:t>
            </a:r>
            <a:r>
              <a:rPr lang="en-US" sz="1100" b="1" dirty="0">
                <a:solidFill>
                  <a:schemeClr val="bg2"/>
                </a:solidFill>
                <a:ea typeface="Proxima Nova"/>
                <a:cs typeface="Proxima Nova"/>
                <a:sym typeface="Proxima Nova"/>
              </a:rPr>
              <a:t>(</a:t>
            </a:r>
            <a:r>
              <a:rPr lang="en-US" sz="1100" b="1" dirty="0" err="1">
                <a:solidFill>
                  <a:schemeClr val="bg2"/>
                </a:solidFill>
                <a:ea typeface="Proxima Nova"/>
                <a:cs typeface="Proxima Nova"/>
                <a:sym typeface="Proxima Nova"/>
              </a:rPr>
              <a:t>Bankr</a:t>
            </a:r>
            <a:r>
              <a:rPr lang="en-US" sz="1100" b="1" dirty="0">
                <a:solidFill>
                  <a:schemeClr val="bg2"/>
                </a:solidFill>
                <a:ea typeface="Proxima Nova"/>
                <a:cs typeface="Proxima Nova"/>
                <a:sym typeface="Proxima Nova"/>
              </a:rPr>
              <a:t>. D. NJ),</a:t>
            </a:r>
            <a:r>
              <a:rPr lang="en-US" sz="1100" b="1" dirty="0"/>
              <a:t> (ECF Nos. 115, ___). </a:t>
            </a:r>
            <a:r>
              <a:rPr lang="en-US" sz="1100" dirty="0"/>
              <a:t>(“Mothballing” company during shut-down).</a:t>
            </a:r>
            <a:endParaRPr lang="en-US" sz="1100" dirty="0">
              <a:solidFill>
                <a:schemeClr val="bg2"/>
              </a:solidFill>
            </a:endParaRPr>
          </a:p>
          <a:p>
            <a:pPr indent="-457200">
              <a:buNone/>
            </a:pPr>
            <a:endParaRPr lang="en-US" sz="1000" b="1" dirty="0">
              <a:solidFill>
                <a:schemeClr val="bg2"/>
              </a:solidFill>
              <a:latin typeface="+mj-lt"/>
              <a:ea typeface="Proxima Nova"/>
              <a:cs typeface="Proxima Nova"/>
              <a:sym typeface="Proxima Nova"/>
            </a:endParaRPr>
          </a:p>
          <a:p>
            <a:pPr indent="-457200">
              <a:buNone/>
            </a:pPr>
            <a:r>
              <a:rPr lang="en-US" sz="1000" b="1" dirty="0">
                <a:solidFill>
                  <a:schemeClr val="bg2"/>
                </a:solidFill>
                <a:latin typeface="+mj-lt"/>
                <a:ea typeface="Proxima Nova"/>
                <a:cs typeface="Proxima Nova"/>
                <a:sym typeface="Proxima Nova"/>
              </a:rPr>
              <a:t>	</a:t>
            </a:r>
          </a:p>
        </p:txBody>
      </p:sp>
      <p:pic>
        <p:nvPicPr>
          <p:cNvPr id="4" name="Picture 3" descr="Logo, icon&#10;&#10;Description automatically generated">
            <a:extLst>
              <a:ext uri="{FF2B5EF4-FFF2-40B4-BE49-F238E27FC236}">
                <a16:creationId xmlns:a16="http://schemas.microsoft.com/office/drawing/2014/main" id="{B999E4CF-6D6A-48FE-B933-43887C2F3BB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04312" y="0"/>
            <a:ext cx="1173802" cy="1173802"/>
          </a:xfrm>
          <a:prstGeom prst="rect">
            <a:avLst/>
          </a:prstGeom>
        </p:spPr>
      </p:pic>
      <p:pic>
        <p:nvPicPr>
          <p:cNvPr id="5" name="Picture 4" descr="Logo, icon&#10;&#10;Description automatically generated">
            <a:extLst>
              <a:ext uri="{FF2B5EF4-FFF2-40B4-BE49-F238E27FC236}">
                <a16:creationId xmlns:a16="http://schemas.microsoft.com/office/drawing/2014/main" id="{0DE0DA1F-1E1F-4347-996D-41C919C8E1D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8542" y="0"/>
            <a:ext cx="1173802" cy="1173802"/>
          </a:xfrm>
          <a:prstGeom prst="rect">
            <a:avLst/>
          </a:prstGeom>
        </p:spPr>
      </p:pic>
    </p:spTree>
    <p:extLst>
      <p:ext uri="{BB962C8B-B14F-4D97-AF65-F5344CB8AC3E}">
        <p14:creationId xmlns:p14="http://schemas.microsoft.com/office/powerpoint/2010/main" val="345541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0" y="87406"/>
            <a:ext cx="9144000" cy="9303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434343"/>
                </a:solidFill>
                <a:latin typeface="+mj-lt"/>
                <a:ea typeface="Proxima Nova"/>
                <a:cs typeface="Proxima Nova"/>
                <a:sym typeface="Proxima Nova"/>
              </a:rPr>
              <a:t>Business Interruption Claims in the Age of COVID-19</a:t>
            </a:r>
            <a:endParaRPr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983441" y="739588"/>
            <a:ext cx="7160559" cy="3183827"/>
          </a:xfrm>
          <a:prstGeom prst="rect">
            <a:avLst/>
          </a:prstGeom>
        </p:spPr>
        <p:txBody>
          <a:bodyPr spcFirstLastPara="1" wrap="square" lIns="91425" tIns="91425" rIns="91425" bIns="91425" anchor="t" anchorCtr="0">
            <a:noAutofit/>
          </a:bodyPr>
          <a:lstStyle/>
          <a:p>
            <a:pPr marL="285750" indent="-285750"/>
            <a:r>
              <a:rPr lang="en-US" sz="1450" dirty="0">
                <a:latin typeface="+mj-lt"/>
                <a:ea typeface="Proxima Nova"/>
                <a:cs typeface="Proxima Nova"/>
                <a:sym typeface="Proxima Nova"/>
              </a:rPr>
              <a:t>Federal and state courts from coast-to-coast are confronting litigation regarding business interruption insurance coverage on commercial properties.</a:t>
            </a:r>
          </a:p>
          <a:p>
            <a:pPr marL="0" indent="0">
              <a:buNone/>
            </a:pPr>
            <a:endParaRPr lang="en-US" sz="1450" dirty="0">
              <a:latin typeface="+mj-lt"/>
              <a:ea typeface="Proxima Nova"/>
              <a:cs typeface="Proxima Nova"/>
              <a:sym typeface="Proxima Nova"/>
            </a:endParaRPr>
          </a:p>
          <a:p>
            <a:pPr marL="285750" indent="-285750"/>
            <a:r>
              <a:rPr lang="en-US" sz="1450" dirty="0">
                <a:latin typeface="+mj-lt"/>
                <a:ea typeface="Proxima Nova"/>
                <a:cs typeface="Proxima Nova"/>
                <a:sym typeface="Proxima Nova"/>
              </a:rPr>
              <a:t>Approximately 1,300 business interruption coverage cases are pending including 350 putative class actions.</a:t>
            </a:r>
          </a:p>
          <a:p>
            <a:pPr marL="0" indent="0">
              <a:buNone/>
            </a:pPr>
            <a:endParaRPr lang="en-US" sz="1450" dirty="0">
              <a:latin typeface="+mj-lt"/>
              <a:ea typeface="Proxima Nova"/>
              <a:cs typeface="Proxima Nova"/>
              <a:sym typeface="Proxima Nova"/>
            </a:endParaRPr>
          </a:p>
          <a:p>
            <a:pPr marL="285750" indent="-285750"/>
            <a:r>
              <a:rPr lang="en-US" sz="1450" dirty="0">
                <a:latin typeface="+mj-lt"/>
                <a:ea typeface="Proxima Nova"/>
                <a:cs typeface="Proxima Nova"/>
                <a:sym typeface="Proxima Nova"/>
              </a:rPr>
              <a:t>Legal press report that insurers have prevailed on motions to dismiss in 26 cases and policy holders have dodged dismissal in 7 cases and, in Ohio, 3 motions to dismiss have been converted to summary judgment to allow discovery.</a:t>
            </a:r>
          </a:p>
          <a:p>
            <a:pPr marL="274320" indent="0">
              <a:buNone/>
            </a:pPr>
            <a:r>
              <a:rPr lang="en-US" sz="1400" u="sng" dirty="0">
                <a:hlinkClick r:id="rId4"/>
              </a:rPr>
              <a:t>https://www.jdsupra.com/legalnews/where-we-stand-the-latest-snapshot-of-89477/</a:t>
            </a:r>
            <a:endParaRPr lang="en-US" sz="1400" dirty="0"/>
          </a:p>
          <a:p>
            <a:pPr marL="0" indent="0">
              <a:buNone/>
            </a:pPr>
            <a:endParaRPr lang="en-US" sz="1450" dirty="0">
              <a:latin typeface="+mj-lt"/>
              <a:ea typeface="Proxima Nova"/>
              <a:cs typeface="Proxima Nova"/>
              <a:sym typeface="Proxima Nova"/>
            </a:endParaRPr>
          </a:p>
          <a:p>
            <a:pPr marL="285750" indent="-285750"/>
            <a:r>
              <a:rPr lang="en-US" sz="1450" dirty="0">
                <a:latin typeface="+mj-lt"/>
                <a:ea typeface="Proxima Nova"/>
                <a:cs typeface="Proxima Nova"/>
                <a:sym typeface="Proxima Nova"/>
              </a:rPr>
              <a:t>In a recent victory for policy holders, a civil trial division judge in Pennsylvania overruled the preliminary objections to the amended complaint and allowed discovery to proceed, observing, “At this very early stage it would be premature for this court to resolve the factual determinations put forth by defendants to dismiss plaintiff’s claims.” </a:t>
            </a:r>
            <a:r>
              <a:rPr lang="en-US" sz="1450" b="1" dirty="0"/>
              <a:t>Ridley Park Fitness, LLC v. Philadelphia </a:t>
            </a:r>
            <a:r>
              <a:rPr lang="en-US" sz="1450" b="1" dirty="0" err="1"/>
              <a:t>Indem</a:t>
            </a:r>
            <a:r>
              <a:rPr lang="en-US" sz="1450" b="1" dirty="0"/>
              <a:t>. Ins. Co., No. 20080358 (Pa. 1d Jud. Dist. Aug. 31, 2020).</a:t>
            </a:r>
            <a:br>
              <a:rPr lang="en-US" dirty="0">
                <a:latin typeface="+mj-lt"/>
                <a:ea typeface="Proxima Nova"/>
                <a:cs typeface="Proxima Nova"/>
                <a:sym typeface="Proxima Nova"/>
              </a:rPr>
            </a:br>
            <a:endParaRPr lang="en-US" dirty="0">
              <a:latin typeface="+mj-lt"/>
              <a:ea typeface="Proxima Nova"/>
              <a:cs typeface="Proxima Nova"/>
              <a:sym typeface="Proxima Nova"/>
            </a:endParaRPr>
          </a:p>
          <a:p>
            <a:pPr marL="114300" indent="0">
              <a:buNone/>
            </a:pPr>
            <a:endParaRPr lang="en-US" sz="1200" u="sng" dirty="0">
              <a:hlinkClick r:id="rId4"/>
            </a:endParaRPr>
          </a:p>
        </p:txBody>
      </p:sp>
    </p:spTree>
    <p:extLst>
      <p:ext uri="{BB962C8B-B14F-4D97-AF65-F5344CB8AC3E}">
        <p14:creationId xmlns:p14="http://schemas.microsoft.com/office/powerpoint/2010/main" val="212107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1290918" y="-161364"/>
            <a:ext cx="7927040" cy="11790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Proxima Nova"/>
                <a:ea typeface="Proxima Nova"/>
                <a:cs typeface="Proxima Nova"/>
                <a:sym typeface="Proxima Nova"/>
              </a:rPr>
              <a:t>The Primary Dispute</a:t>
            </a:r>
            <a:endParaRPr sz="2900" b="1" dirty="0">
              <a:solidFill>
                <a:srgbClr val="434343"/>
              </a:solidFill>
              <a:latin typeface="Proxima Nova"/>
              <a:ea typeface="Proxima Nova"/>
              <a:cs typeface="Proxima Nova"/>
              <a:sym typeface="Proxima Nova"/>
            </a:endParaRPr>
          </a:p>
        </p:txBody>
      </p:sp>
      <p:sp>
        <p:nvSpPr>
          <p:cNvPr id="71" name="Google Shape;71;p16"/>
          <p:cNvSpPr txBox="1">
            <a:spLocks noGrp="1"/>
          </p:cNvSpPr>
          <p:nvPr>
            <p:ph type="body" idx="1"/>
          </p:nvPr>
        </p:nvSpPr>
        <p:spPr>
          <a:xfrm>
            <a:off x="1896036" y="470647"/>
            <a:ext cx="7247964" cy="4672854"/>
          </a:xfrm>
          <a:prstGeom prst="rect">
            <a:avLst/>
          </a:prstGeom>
        </p:spPr>
        <p:txBody>
          <a:bodyPr spcFirstLastPara="1" wrap="square" lIns="91425" tIns="91425" rIns="91425" bIns="91425" anchor="t" anchorCtr="0">
            <a:noAutofit/>
          </a:bodyPr>
          <a:lstStyle/>
          <a:p>
            <a:pPr marL="285750" indent="-285750"/>
            <a:r>
              <a:rPr lang="en-US" sz="1250" dirty="0">
                <a:latin typeface="+mj-lt"/>
                <a:ea typeface="Proxima Nova"/>
                <a:cs typeface="Proxima Nova"/>
                <a:sym typeface="Proxima Nova"/>
              </a:rPr>
              <a:t>Most business interruption policies cover “direct physical loss or damage” to a commercial property.</a:t>
            </a:r>
          </a:p>
          <a:p>
            <a:pPr marL="0" indent="0">
              <a:buNone/>
            </a:pPr>
            <a:endParaRPr lang="en-US" sz="1250" dirty="0">
              <a:latin typeface="+mj-lt"/>
              <a:ea typeface="Proxima Nova"/>
              <a:cs typeface="Proxima Nova"/>
              <a:sym typeface="Proxima Nova"/>
            </a:endParaRPr>
          </a:p>
          <a:p>
            <a:pPr marL="285750" indent="-285750"/>
            <a:r>
              <a:rPr lang="en-US" sz="1250" dirty="0">
                <a:latin typeface="+mj-lt"/>
                <a:ea typeface="Proxima Nova"/>
                <a:cs typeface="Proxima Nova"/>
                <a:sym typeface="Proxima Nova"/>
              </a:rPr>
              <a:t>The litigation disputes largely hinge on whether plaintiffs have adequately alleged “direct physical loss or damage” to the covered property due to COVID-19 pandemic and related government and civil authority suspension of business mandates.</a:t>
            </a:r>
          </a:p>
          <a:p>
            <a:pPr marL="0" indent="0">
              <a:buNone/>
            </a:pPr>
            <a:r>
              <a:rPr lang="en-US" sz="1250" dirty="0">
                <a:latin typeface="+mj-lt"/>
                <a:ea typeface="Proxima Nova"/>
                <a:cs typeface="Proxima Nova"/>
                <a:sym typeface="Proxima Nova"/>
              </a:rPr>
              <a:t>  </a:t>
            </a:r>
          </a:p>
          <a:p>
            <a:pPr marL="285750" indent="-285750"/>
            <a:r>
              <a:rPr lang="en-US" sz="1250" dirty="0">
                <a:latin typeface="+mj-lt"/>
                <a:ea typeface="Proxima Nova"/>
                <a:cs typeface="Proxima Nova"/>
                <a:sym typeface="Proxima Nova"/>
              </a:rPr>
              <a:t>The courts remain divided on whether COVID-19 satisfies the “direct physical loss or damage” requirement.  </a:t>
            </a:r>
            <a:r>
              <a:rPr lang="en-US" sz="1250" i="1" dirty="0">
                <a:latin typeface="+mj-lt"/>
                <a:ea typeface="Proxima Nova"/>
                <a:cs typeface="Proxima Nova"/>
                <a:sym typeface="Proxima Nova"/>
              </a:rPr>
              <a:t>Compare</a:t>
            </a:r>
            <a:r>
              <a:rPr lang="en-US" sz="1250" b="1" dirty="0">
                <a:latin typeface="+mj-lt"/>
                <a:ea typeface="Proxima Nova"/>
                <a:cs typeface="Proxima Nova"/>
                <a:sym typeface="Proxima Nova"/>
              </a:rPr>
              <a:t> Studio 417, Inc. v. Cincinnati Ins. Co., 2020 WL 4692385 (W.D. MO Aug. 12, 2020) </a:t>
            </a:r>
            <a:r>
              <a:rPr lang="en-US" sz="1250" dirty="0">
                <a:latin typeface="+mj-lt"/>
                <a:ea typeface="Proxima Nova"/>
                <a:cs typeface="Proxima Nova"/>
                <a:sym typeface="Proxima Nova"/>
              </a:rPr>
              <a:t>(finding pleading COVID-19 satisfied requirements sufficient to overcome a motion to dismiss) to </a:t>
            </a:r>
            <a:r>
              <a:rPr lang="en-US" sz="1250" b="1" dirty="0">
                <a:latin typeface="+mj-lt"/>
                <a:ea typeface="Proxima Nova"/>
                <a:cs typeface="Proxima Nova"/>
                <a:sym typeface="Proxima Nova"/>
              </a:rPr>
              <a:t>Rose’s 1, LLC v. Erie Ins. Exchange, Civil Case No. 2020 CA 002424B (D.C. Sup. Ct. Aug. 6, 2020)</a:t>
            </a:r>
            <a:r>
              <a:rPr lang="en-US" sz="1250" dirty="0">
                <a:latin typeface="+mj-lt"/>
                <a:ea typeface="Proxima Nova"/>
                <a:cs typeface="Proxima Nova"/>
                <a:sym typeface="Proxima Nova"/>
              </a:rPr>
              <a:t> (</a:t>
            </a:r>
            <a:r>
              <a:rPr lang="en-US" sz="1250" i="1" dirty="0">
                <a:latin typeface="+mj-lt"/>
                <a:ea typeface="Proxima Nova"/>
                <a:cs typeface="Proxima Nova"/>
                <a:sym typeface="Proxima Nova"/>
              </a:rPr>
              <a:t>contra).</a:t>
            </a:r>
            <a:endParaRPr lang="en-US" sz="1250" dirty="0">
              <a:latin typeface="+mj-lt"/>
              <a:ea typeface="Proxima Nova"/>
              <a:cs typeface="Proxima Nova"/>
              <a:sym typeface="Proxima Nova"/>
            </a:endParaRPr>
          </a:p>
          <a:p>
            <a:pPr marL="0" indent="0">
              <a:buNone/>
            </a:pPr>
            <a:endParaRPr lang="en-US" sz="1250" dirty="0">
              <a:latin typeface="+mj-lt"/>
              <a:ea typeface="Proxima Nova"/>
              <a:cs typeface="Proxima Nova"/>
              <a:sym typeface="Proxima Nova"/>
            </a:endParaRPr>
          </a:p>
          <a:p>
            <a:pPr marL="285750" indent="-285750"/>
            <a:r>
              <a:rPr lang="en-US" sz="1250" dirty="0">
                <a:latin typeface="+mj-lt"/>
                <a:ea typeface="Proxima Nova"/>
                <a:cs typeface="Proxima Nova"/>
                <a:sym typeface="Proxima Nova"/>
              </a:rPr>
              <a:t>Insurers have successfully asserted the presence of virus and other exclusions as a defense to coverage. </a:t>
            </a:r>
            <a:r>
              <a:rPr lang="en-US" sz="1250" i="1" dirty="0">
                <a:latin typeface="+mj-lt"/>
                <a:ea typeface="Proxima Nova"/>
                <a:cs typeface="Proxima Nova"/>
                <a:sym typeface="Proxima Nova"/>
              </a:rPr>
              <a:t> See </a:t>
            </a:r>
            <a:r>
              <a:rPr lang="en-US" sz="1250" b="1" dirty="0">
                <a:latin typeface="+mj-lt"/>
                <a:ea typeface="Proxima Nova"/>
                <a:cs typeface="Proxima Nova"/>
                <a:sym typeface="Proxima Nova"/>
              </a:rPr>
              <a:t>Diesel Barbershop, LLC v. State Farm Lloyds, C.A. No. 5:20-cv-461-DAE (W.D. Tex. Aug. 13, 2020</a:t>
            </a:r>
            <a:r>
              <a:rPr lang="en-US" sz="1250" dirty="0">
                <a:latin typeface="+mj-lt"/>
                <a:ea typeface="Proxima Nova"/>
                <a:cs typeface="Proxima Nova"/>
                <a:sym typeface="Proxima Nova"/>
              </a:rPr>
              <a:t>); </a:t>
            </a:r>
            <a:r>
              <a:rPr lang="en-US" sz="1250" i="1" dirty="0">
                <a:latin typeface="+mj-lt"/>
                <a:ea typeface="Proxima Nova"/>
                <a:cs typeface="Proxima Nova"/>
                <a:sym typeface="Proxima Nova"/>
              </a:rPr>
              <a:t>but see </a:t>
            </a:r>
            <a:r>
              <a:rPr lang="en-US" sz="1250" b="1" dirty="0"/>
              <a:t>Ridley Park Fitness, LLC v. Philadelphia </a:t>
            </a:r>
            <a:r>
              <a:rPr lang="en-US" sz="1250" b="1" dirty="0" err="1"/>
              <a:t>Indem</a:t>
            </a:r>
            <a:r>
              <a:rPr lang="en-US" sz="1250" b="1" dirty="0"/>
              <a:t>. Ins. Co., No. 20080358 (Pa. 1d Jud. Dist. Aug. 31, 2020)</a:t>
            </a:r>
            <a:r>
              <a:rPr lang="en-US" sz="1250" dirty="0"/>
              <a:t> (where plaintiff successfully pled regulatory estoppel to defeat virus exclusion defense, on demurrer).</a:t>
            </a:r>
            <a:endParaRPr lang="en-US" sz="1250" dirty="0">
              <a:latin typeface="+mj-lt"/>
              <a:ea typeface="Proxima Nova"/>
              <a:cs typeface="Proxima Nova"/>
              <a:sym typeface="Proxima Nova"/>
            </a:endParaRPr>
          </a:p>
          <a:p>
            <a:pPr marL="0" indent="0">
              <a:buNone/>
            </a:pPr>
            <a:endParaRPr lang="en-US" sz="1250" dirty="0">
              <a:latin typeface="+mj-lt"/>
              <a:ea typeface="Proxima Nova"/>
              <a:cs typeface="Proxima Nova"/>
              <a:sym typeface="Proxima Nova"/>
            </a:endParaRPr>
          </a:p>
          <a:p>
            <a:pPr marL="285750" indent="-285750"/>
            <a:r>
              <a:rPr lang="en-US" sz="1250" dirty="0">
                <a:latin typeface="+mj-lt"/>
                <a:ea typeface="Proxima Nova"/>
                <a:cs typeface="Proxima Nova"/>
                <a:sym typeface="Proxima Nova"/>
              </a:rPr>
              <a:t>After an initial onslaught of litigation, potential litigants now appear to be in a “wait and see” holding pattern, as case law further develops.  </a:t>
            </a:r>
          </a:p>
        </p:txBody>
      </p:sp>
    </p:spTree>
    <p:extLst>
      <p:ext uri="{BB962C8B-B14F-4D97-AF65-F5344CB8AC3E}">
        <p14:creationId xmlns:p14="http://schemas.microsoft.com/office/powerpoint/2010/main" val="340120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0" y="0"/>
            <a:ext cx="9144000" cy="1017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mj-lt"/>
                <a:ea typeface="Proxima Nova"/>
                <a:cs typeface="Proxima Nova"/>
                <a:sym typeface="Proxima Nova"/>
              </a:rPr>
              <a:t>The Future of Bankruptcy Business Interruption Insurance Litigation</a:t>
            </a:r>
            <a:endParaRPr sz="2900"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2299100" y="1082488"/>
            <a:ext cx="6533100" cy="2820756"/>
          </a:xfrm>
          <a:prstGeom prst="rect">
            <a:avLst/>
          </a:prstGeom>
        </p:spPr>
        <p:txBody>
          <a:bodyPr spcFirstLastPara="1" wrap="square" lIns="91425" tIns="91425" rIns="91425" bIns="91425" anchor="t" anchorCtr="0">
            <a:noAutofit/>
          </a:bodyPr>
          <a:lstStyle/>
          <a:p>
            <a:pPr marL="285750" indent="-285750"/>
            <a:r>
              <a:rPr lang="en-US" dirty="0">
                <a:latin typeface="+mj-lt"/>
                <a:ea typeface="Proxima Nova"/>
                <a:cs typeface="Proxima Nova"/>
                <a:sym typeface="Proxima Nova"/>
              </a:rPr>
              <a:t>To date, bankruptcy cases are primarily focusing on restructuring operations and debt, shedding leases and selling assets.</a:t>
            </a:r>
          </a:p>
          <a:p>
            <a:pPr marL="0" indent="0">
              <a:buNone/>
            </a:pPr>
            <a:endParaRPr lang="en-US" dirty="0">
              <a:latin typeface="+mj-lt"/>
              <a:ea typeface="Proxima Nova"/>
              <a:cs typeface="Proxima Nova"/>
              <a:sym typeface="Proxima Nova"/>
            </a:endParaRPr>
          </a:p>
          <a:p>
            <a:pPr marL="285750" indent="-285750"/>
            <a:r>
              <a:rPr lang="en-US" dirty="0">
                <a:ea typeface="Proxima Nova"/>
                <a:cs typeface="Proxima Nova"/>
                <a:sym typeface="Proxima Nova"/>
              </a:rPr>
              <a:t>The end of government COVID-19 relief funding combined with the failure of certain brick and mortar businesses to transition effectively to on-line services may fuel the next round of bankruptcies.</a:t>
            </a:r>
          </a:p>
          <a:p>
            <a:pPr marL="285750" indent="-285750"/>
            <a:endParaRPr lang="en-US" dirty="0">
              <a:latin typeface="+mj-lt"/>
              <a:ea typeface="Proxima Nova"/>
              <a:cs typeface="Proxima Nova"/>
              <a:sym typeface="Proxima Nova"/>
            </a:endParaRPr>
          </a:p>
          <a:p>
            <a:pPr marL="285750" indent="-285750"/>
            <a:r>
              <a:rPr lang="en-US" dirty="0">
                <a:latin typeface="+mj-lt"/>
                <a:ea typeface="Proxima Nova"/>
                <a:cs typeface="Proxima Nova"/>
                <a:sym typeface="Proxima Nova"/>
              </a:rPr>
              <a:t>The next round of filings and next phase of current COVID-19 generated cases may involve the evaluation and prosecution of business interruption claims.  </a:t>
            </a:r>
          </a:p>
          <a:p>
            <a:pPr marL="0" indent="0">
              <a:buNone/>
            </a:pPr>
            <a:endParaRPr lang="en-US" dirty="0">
              <a:latin typeface="+mj-lt"/>
              <a:ea typeface="Proxima Nova"/>
              <a:cs typeface="Proxima Nova"/>
              <a:sym typeface="Proxima Nova"/>
            </a:endParaRPr>
          </a:p>
        </p:txBody>
      </p:sp>
    </p:spTree>
    <p:extLst>
      <p:ext uri="{BB962C8B-B14F-4D97-AF65-F5344CB8AC3E}">
        <p14:creationId xmlns:p14="http://schemas.microsoft.com/office/powerpoint/2010/main" val="376637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921124" y="0"/>
            <a:ext cx="8222876" cy="10177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Proxima Nova"/>
                <a:ea typeface="Proxima Nova"/>
                <a:cs typeface="Proxima Nova"/>
                <a:sym typeface="Proxima Nova"/>
              </a:rPr>
              <a:t>Key Bankruptcy Litigation Statutes and Rules</a:t>
            </a:r>
            <a:endParaRPr sz="2900" b="1" dirty="0">
              <a:solidFill>
                <a:srgbClr val="434343"/>
              </a:solidFill>
              <a:latin typeface="Proxima Nova"/>
              <a:ea typeface="Proxima Nova"/>
              <a:cs typeface="Proxima Nova"/>
              <a:sym typeface="Proxima Nova"/>
            </a:endParaRPr>
          </a:p>
        </p:txBody>
      </p:sp>
      <p:sp>
        <p:nvSpPr>
          <p:cNvPr id="71" name="Google Shape;71;p16"/>
          <p:cNvSpPr txBox="1">
            <a:spLocks noGrp="1"/>
          </p:cNvSpPr>
          <p:nvPr>
            <p:ph type="body" idx="1"/>
          </p:nvPr>
        </p:nvSpPr>
        <p:spPr>
          <a:xfrm>
            <a:off x="2299100" y="914400"/>
            <a:ext cx="6844900" cy="3009015"/>
          </a:xfrm>
          <a:prstGeom prst="rect">
            <a:avLst/>
          </a:prstGeom>
        </p:spPr>
        <p:txBody>
          <a:bodyPr spcFirstLastPara="1" wrap="square" lIns="91425" tIns="91425" rIns="91425" bIns="91425" anchor="t" anchorCtr="0">
            <a:noAutofit/>
          </a:bodyPr>
          <a:lstStyle/>
          <a:p>
            <a:pPr marL="0" indent="0">
              <a:buNone/>
            </a:pPr>
            <a:r>
              <a:rPr lang="en-US" sz="1500" b="1" dirty="0">
                <a:latin typeface="+mj-lt"/>
                <a:ea typeface="Proxima Nova"/>
                <a:cs typeface="Proxima Nova"/>
                <a:sym typeface="Proxima Nova"/>
              </a:rPr>
              <a:t> </a:t>
            </a:r>
            <a:r>
              <a:rPr lang="en-US" sz="2400" b="1" dirty="0">
                <a:latin typeface="+mj-lt"/>
                <a:ea typeface="Proxima Nova"/>
                <a:cs typeface="Proxima Nova"/>
                <a:sym typeface="Proxima Nova"/>
              </a:rPr>
              <a:t>Bankruptcy Court Jurisdiction and Authority</a:t>
            </a:r>
          </a:p>
          <a:p>
            <a:pPr marL="0" indent="0">
              <a:buNone/>
            </a:pPr>
            <a:endParaRPr lang="en-US" sz="1500" dirty="0">
              <a:latin typeface="+mj-lt"/>
              <a:ea typeface="Proxima Nova"/>
              <a:cs typeface="Proxima Nova"/>
              <a:sym typeface="Proxima Nova"/>
            </a:endParaRPr>
          </a:p>
          <a:p>
            <a:pPr marL="285750" indent="-285750"/>
            <a:r>
              <a:rPr lang="en-US" sz="1600" dirty="0">
                <a:latin typeface="+mj-lt"/>
                <a:ea typeface="Proxima Nova"/>
                <a:cs typeface="Proxima Nova"/>
                <a:sym typeface="Proxima Nova"/>
              </a:rPr>
              <a:t>11 U.S.C. Section 1334(b) provides that the district courts shall have original but not exclusive jurisdiction of all civil proceedings arising under title 11, or arising in or related to cases under title 11.</a:t>
            </a:r>
          </a:p>
          <a:p>
            <a:pPr marL="285750" indent="-285750"/>
            <a:endParaRPr lang="en-US" sz="1600" dirty="0">
              <a:latin typeface="+mj-lt"/>
              <a:ea typeface="Proxima Nova"/>
              <a:cs typeface="Proxima Nova"/>
              <a:sym typeface="Proxima Nova"/>
            </a:endParaRPr>
          </a:p>
          <a:p>
            <a:pPr marL="285750" indent="-285750"/>
            <a:r>
              <a:rPr lang="en-US" sz="1600" dirty="0">
                <a:latin typeface="+mj-lt"/>
                <a:ea typeface="Proxima Nova"/>
                <a:cs typeface="Proxima Nova"/>
                <a:sym typeface="Proxima Nova"/>
              </a:rPr>
              <a:t>28 U.S.C. Section 157(a) that district courts may refer cases under, arising in or related to cases under title 11 to the bankruptcy judges for the district. </a:t>
            </a:r>
          </a:p>
          <a:p>
            <a:pPr marL="0" indent="0">
              <a:buNone/>
            </a:pPr>
            <a:endParaRPr lang="en-US" sz="1600" dirty="0">
              <a:latin typeface="+mj-lt"/>
              <a:ea typeface="Proxima Nova"/>
              <a:cs typeface="Proxima Nova"/>
              <a:sym typeface="Proxima Nova"/>
            </a:endParaRPr>
          </a:p>
          <a:p>
            <a:pPr marL="285750" indent="-285750"/>
            <a:r>
              <a:rPr lang="en-US" sz="1600" dirty="0">
                <a:latin typeface="+mj-lt"/>
                <a:ea typeface="Proxima Nova"/>
                <a:cs typeface="Proxima Nova"/>
                <a:sym typeface="Proxima Nova"/>
              </a:rPr>
              <a:t>28 U.S.C Section 157(b)(1) provides that bankruptcy judges may enter final orders and judgments on core matters.</a:t>
            </a:r>
          </a:p>
          <a:p>
            <a:pPr marL="0" indent="0">
              <a:buNone/>
            </a:pPr>
            <a:endParaRPr lang="en-US" b="1" dirty="0">
              <a:latin typeface="Proxima Nova"/>
              <a:ea typeface="Proxima Nova"/>
              <a:cs typeface="Proxima Nova"/>
              <a:sym typeface="Proxima Nova"/>
            </a:endParaRPr>
          </a:p>
        </p:txBody>
      </p:sp>
    </p:spTree>
    <p:extLst>
      <p:ext uri="{BB962C8B-B14F-4D97-AF65-F5344CB8AC3E}">
        <p14:creationId xmlns:p14="http://schemas.microsoft.com/office/powerpoint/2010/main" val="736226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0" y="0"/>
            <a:ext cx="9144000" cy="1017725"/>
          </a:xfrm>
          <a:prstGeom prst="rect">
            <a:avLst/>
          </a:prstGeom>
        </p:spPr>
        <p:txBody>
          <a:bodyPr spcFirstLastPara="1" wrap="square" lIns="91425" tIns="91425" rIns="91425" bIns="91425" anchor="t" anchorCtr="0">
            <a:noAutofit/>
          </a:bodyPr>
          <a:lstStyle/>
          <a:p>
            <a:pPr lvl="0" algn="ctr"/>
            <a:r>
              <a:rPr lang="en-US" sz="2900" b="1" dirty="0">
                <a:solidFill>
                  <a:srgbClr val="434343"/>
                </a:solidFill>
                <a:latin typeface="Proxima Nova"/>
                <a:ea typeface="Proxima Nova"/>
                <a:cs typeface="Proxima Nova"/>
                <a:sym typeface="Proxima Nova"/>
              </a:rPr>
              <a:t>Key Bankruptcy Litigation Statutes and Rules (Cont’d)</a:t>
            </a:r>
            <a:endParaRPr sz="2900" b="1" dirty="0">
              <a:solidFill>
                <a:srgbClr val="434343"/>
              </a:solidFill>
              <a:latin typeface="Proxima Nova"/>
              <a:ea typeface="Proxima Nova"/>
              <a:cs typeface="Proxima Nova"/>
              <a:sym typeface="Proxima Nova"/>
            </a:endParaRPr>
          </a:p>
        </p:txBody>
      </p:sp>
      <p:sp>
        <p:nvSpPr>
          <p:cNvPr id="71" name="Google Shape;71;p16"/>
          <p:cNvSpPr txBox="1">
            <a:spLocks noGrp="1"/>
          </p:cNvSpPr>
          <p:nvPr>
            <p:ph type="body" idx="1"/>
          </p:nvPr>
        </p:nvSpPr>
        <p:spPr>
          <a:xfrm>
            <a:off x="1976718" y="726141"/>
            <a:ext cx="7167282" cy="3197273"/>
          </a:xfrm>
          <a:prstGeom prst="rect">
            <a:avLst/>
          </a:prstGeom>
        </p:spPr>
        <p:txBody>
          <a:bodyPr spcFirstLastPara="1" wrap="square" lIns="91425" tIns="91425" rIns="91425" bIns="91425" anchor="t" anchorCtr="0">
            <a:noAutofit/>
          </a:bodyPr>
          <a:lstStyle/>
          <a:p>
            <a:pPr marL="285750" indent="-285750"/>
            <a:r>
              <a:rPr lang="en-US" sz="1450" dirty="0">
                <a:ea typeface="Proxima Nova"/>
                <a:cs typeface="Proxima Nova"/>
                <a:sym typeface="Proxima Nova"/>
              </a:rPr>
              <a:t>Core matters are set out at 11 U.S.C. Section 157(b)(2) and  include the following “catch-all” categories:</a:t>
            </a:r>
          </a:p>
          <a:p>
            <a:pPr marL="0" indent="0">
              <a:buNone/>
            </a:pPr>
            <a:r>
              <a:rPr lang="en-US" sz="1450" dirty="0">
                <a:ea typeface="Proxima Nova"/>
                <a:cs typeface="Proxima Nova"/>
                <a:sym typeface="Proxima Nova"/>
              </a:rPr>
              <a:t> 	(A) matters concerning the administration of the estate;</a:t>
            </a:r>
          </a:p>
          <a:p>
            <a:pPr marL="0" indent="0">
              <a:buNone/>
            </a:pPr>
            <a:r>
              <a:rPr lang="en-US" sz="1450" dirty="0">
                <a:ea typeface="Proxima Nova"/>
                <a:cs typeface="Proxima Nova"/>
                <a:sym typeface="Proxima Nova"/>
              </a:rPr>
              <a:t> 	 … </a:t>
            </a:r>
          </a:p>
          <a:p>
            <a:pPr marL="0" indent="0">
              <a:buNone/>
            </a:pPr>
            <a:r>
              <a:rPr lang="en-US" sz="1450" dirty="0">
                <a:ea typeface="Proxima Nova"/>
                <a:cs typeface="Proxima Nova"/>
                <a:sym typeface="Proxima Nova"/>
              </a:rPr>
              <a:t>	(O) other proceedings affecting the liquidation of the assets of the estate 	or the adjustment of the debtor-creditor relationship…</a:t>
            </a:r>
          </a:p>
          <a:p>
            <a:pPr marL="0" indent="0">
              <a:buNone/>
            </a:pPr>
            <a:endParaRPr lang="en-US" sz="1450" dirty="0">
              <a:ea typeface="Proxima Nova"/>
              <a:cs typeface="Proxima Nova"/>
              <a:sym typeface="Proxima Nova"/>
            </a:endParaRPr>
          </a:p>
          <a:p>
            <a:pPr marL="285750" indent="-285750"/>
            <a:r>
              <a:rPr lang="en-US" sz="1450" dirty="0">
                <a:ea typeface="Proxima Nova"/>
                <a:cs typeface="Proxima Nova"/>
                <a:sym typeface="Proxima Nova"/>
              </a:rPr>
              <a:t>Federal Rule of Bankruptcy Procedure (“Rule”) 7001 sets out the types of matters that can be brought in bankruptcy court as an adversary proceeding - a lawsuit independent of the main bankruptcy case. </a:t>
            </a:r>
          </a:p>
          <a:p>
            <a:pPr marL="0" indent="0">
              <a:buNone/>
            </a:pPr>
            <a:endParaRPr lang="en-US" sz="1450" dirty="0">
              <a:ea typeface="Proxima Nova"/>
              <a:cs typeface="Proxima Nova"/>
              <a:sym typeface="Proxima Nova"/>
            </a:endParaRPr>
          </a:p>
          <a:p>
            <a:pPr marL="285750" indent="-285750"/>
            <a:r>
              <a:rPr lang="en-US" sz="1450" dirty="0">
                <a:ea typeface="Proxima Nova"/>
                <a:cs typeface="Proxima Nova"/>
                <a:sym typeface="Proxima Nova"/>
              </a:rPr>
              <a:t>Rule 7001 covers, in relevant part:</a:t>
            </a:r>
          </a:p>
          <a:p>
            <a:pPr marL="0" indent="0">
              <a:buNone/>
            </a:pPr>
            <a:r>
              <a:rPr lang="en-US" sz="1450" dirty="0">
                <a:ea typeface="Proxima Nova"/>
                <a:cs typeface="Proxima Nova"/>
                <a:sym typeface="Proxima Nova"/>
              </a:rPr>
              <a:t>	(1) a proceeding to recover money or property…..;</a:t>
            </a:r>
          </a:p>
          <a:p>
            <a:pPr marL="0" indent="0">
              <a:buNone/>
            </a:pPr>
            <a:r>
              <a:rPr lang="en-US" sz="1450" dirty="0">
                <a:ea typeface="Proxima Nova"/>
                <a:cs typeface="Proxima Nova"/>
                <a:sym typeface="Proxima Nova"/>
              </a:rPr>
              <a:t>	…</a:t>
            </a:r>
          </a:p>
          <a:p>
            <a:pPr marL="0" indent="0">
              <a:buNone/>
            </a:pPr>
            <a:r>
              <a:rPr lang="en-US" sz="1450" dirty="0">
                <a:ea typeface="Proxima Nova"/>
                <a:cs typeface="Proxima Nova"/>
                <a:sym typeface="Proxima Nova"/>
              </a:rPr>
              <a:t>	(9)  a proceeding to obtain a declaratory judgment relating to any of   	the foregoing;</a:t>
            </a:r>
          </a:p>
          <a:p>
            <a:pPr marL="0" indent="0">
              <a:buNone/>
            </a:pPr>
            <a:r>
              <a:rPr lang="en-US" sz="1450" dirty="0">
                <a:ea typeface="Proxima Nova"/>
                <a:cs typeface="Proxima Nova"/>
                <a:sym typeface="Proxima Nova"/>
              </a:rPr>
              <a:t>	…</a:t>
            </a:r>
          </a:p>
          <a:p>
            <a:pPr marL="0" indent="0">
              <a:buNone/>
            </a:pPr>
            <a:endParaRPr lang="en-US" b="1" dirty="0">
              <a:latin typeface="Proxima Nova"/>
              <a:ea typeface="Proxima Nova"/>
              <a:cs typeface="Proxima Nova"/>
              <a:sym typeface="Proxima Nova"/>
            </a:endParaRPr>
          </a:p>
        </p:txBody>
      </p:sp>
    </p:spTree>
    <p:extLst>
      <p:ext uri="{BB962C8B-B14F-4D97-AF65-F5344CB8AC3E}">
        <p14:creationId xmlns:p14="http://schemas.microsoft.com/office/powerpoint/2010/main" val="177876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0" y="-174812"/>
            <a:ext cx="9144000" cy="988359"/>
          </a:xfrm>
          <a:prstGeom prst="rect">
            <a:avLst/>
          </a:prstGeom>
        </p:spPr>
        <p:txBody>
          <a:bodyPr spcFirstLastPara="1" wrap="square" lIns="91425" tIns="91425" rIns="91425" bIns="91425" anchor="t" anchorCtr="0">
            <a:noAutofit/>
          </a:bodyPr>
          <a:lstStyle/>
          <a:p>
            <a:pPr lvl="0" algn="ctr"/>
            <a:r>
              <a:rPr lang="en-US" b="1" dirty="0">
                <a:solidFill>
                  <a:srgbClr val="434343"/>
                </a:solidFill>
                <a:latin typeface="+mj-lt"/>
                <a:ea typeface="Proxima Nova"/>
                <a:cs typeface="Proxima Nova"/>
                <a:sym typeface="Proxima Nova"/>
              </a:rPr>
              <a:t>Bankruptcy Business Interruption Insurance Litigation Considerations</a:t>
            </a:r>
            <a:endParaRPr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775012" y="921123"/>
            <a:ext cx="7368988" cy="3002291"/>
          </a:xfrm>
          <a:prstGeom prst="rect">
            <a:avLst/>
          </a:prstGeom>
        </p:spPr>
        <p:txBody>
          <a:bodyPr spcFirstLastPara="1" wrap="square" lIns="91425" tIns="91425" rIns="91425" bIns="91425" anchor="t" anchorCtr="0">
            <a:noAutofit/>
          </a:bodyPr>
          <a:lstStyle/>
          <a:p>
            <a:pPr marL="285750" indent="-285750"/>
            <a:r>
              <a:rPr lang="en-US" sz="1300" dirty="0">
                <a:latin typeface="+mj-lt"/>
                <a:ea typeface="Proxima Nova"/>
                <a:cs typeface="Proxima Nova"/>
                <a:sym typeface="Proxima Nova"/>
              </a:rPr>
              <a:t>Is there an identified funding source for the litigation? Litigation trust or other?</a:t>
            </a:r>
          </a:p>
          <a:p>
            <a:pPr marL="0" indent="0">
              <a:buNone/>
            </a:pPr>
            <a:endParaRPr lang="en-US" sz="1300" dirty="0">
              <a:latin typeface="+mj-lt"/>
              <a:ea typeface="Proxima Nova"/>
              <a:cs typeface="Proxima Nova"/>
              <a:sym typeface="Proxima Nova"/>
            </a:endParaRPr>
          </a:p>
          <a:p>
            <a:pPr marL="285750" indent="-285750"/>
            <a:r>
              <a:rPr lang="en-US" sz="1300" dirty="0">
                <a:latin typeface="+mj-lt"/>
                <a:ea typeface="Proxima Nova"/>
                <a:cs typeface="Proxima Nova"/>
                <a:sym typeface="Proxima Nova"/>
              </a:rPr>
              <a:t>Who is entitled to the insurance proceeds? Debtor? Secured Lender? Creditors’ Committee? The answer is not always obvious.</a:t>
            </a:r>
          </a:p>
          <a:p>
            <a:pPr marL="0" indent="0">
              <a:buNone/>
            </a:pPr>
            <a:endParaRPr lang="en-US" sz="1300" dirty="0">
              <a:latin typeface="+mj-lt"/>
              <a:ea typeface="Proxima Nova"/>
              <a:cs typeface="Proxima Nova"/>
              <a:sym typeface="Proxima Nova"/>
            </a:endParaRPr>
          </a:p>
          <a:p>
            <a:pPr marL="274320" indent="0">
              <a:buNone/>
            </a:pPr>
            <a:r>
              <a:rPr lang="en-US" sz="1300" i="1" dirty="0">
                <a:latin typeface="+mj-lt"/>
                <a:ea typeface="Proxima Nova"/>
                <a:cs typeface="Proxima Nova"/>
                <a:sym typeface="Proxima Nova"/>
              </a:rPr>
              <a:t>See, e.g., </a:t>
            </a:r>
            <a:r>
              <a:rPr lang="en-US" sz="1300" b="1" dirty="0">
                <a:latin typeface="+mj-lt"/>
                <a:ea typeface="Proxima Nova"/>
                <a:cs typeface="Proxima Nova"/>
                <a:sym typeface="Proxima Nova"/>
              </a:rPr>
              <a:t>PES Holdings, LLC v. Official Comm. of Unsecured Creditors of PES, Inc. (In re PES Holdings, LLC, 2020 </a:t>
            </a:r>
            <a:r>
              <a:rPr lang="en-US" sz="1300" b="1" dirty="0" err="1">
                <a:latin typeface="+mj-lt"/>
                <a:ea typeface="Proxima Nova"/>
                <a:cs typeface="Proxima Nova"/>
                <a:sym typeface="Proxima Nova"/>
              </a:rPr>
              <a:t>Bankr</a:t>
            </a:r>
            <a:r>
              <a:rPr lang="en-US" sz="1300" b="1" dirty="0">
                <a:latin typeface="+mj-lt"/>
                <a:ea typeface="Proxima Nova"/>
                <a:cs typeface="Proxima Nova"/>
                <a:sym typeface="Proxima Nova"/>
              </a:rPr>
              <a:t>. LEXIS 531) (</a:t>
            </a:r>
            <a:r>
              <a:rPr lang="en-US" sz="1300" b="1" dirty="0" err="1">
                <a:latin typeface="+mj-lt"/>
                <a:ea typeface="Proxima Nova"/>
                <a:cs typeface="Proxima Nova"/>
                <a:sym typeface="Proxima Nova"/>
              </a:rPr>
              <a:t>Bankr</a:t>
            </a:r>
            <a:r>
              <a:rPr lang="en-US" sz="1300" b="1" dirty="0">
                <a:latin typeface="+mj-lt"/>
                <a:ea typeface="Proxima Nova"/>
                <a:cs typeface="Proxima Nova"/>
                <a:sym typeface="Proxima Nova"/>
              </a:rPr>
              <a:t>. D. Del. Feb. 28, 2020).  </a:t>
            </a:r>
          </a:p>
          <a:p>
            <a:pPr marL="274320" indent="0">
              <a:buNone/>
            </a:pPr>
            <a:r>
              <a:rPr lang="en-US" sz="1300" dirty="0">
                <a:latin typeface="+mj-lt"/>
                <a:ea typeface="Proxima Nova"/>
                <a:cs typeface="Proxima Nova"/>
                <a:sym typeface="Proxima Nova"/>
              </a:rPr>
              <a:t>This declaratory action was filed to determine the apportionment of business interruption insurance proceeds and property damage insurance proceeds between competing secured creditors and the official committee of unsecured creditors. The court ruled in favor of a secured lender on the following grounds: (</a:t>
            </a:r>
            <a:r>
              <a:rPr lang="en-US" sz="1300" dirty="0" err="1">
                <a:latin typeface="+mj-lt"/>
                <a:ea typeface="Proxima Nova"/>
                <a:cs typeface="Proxima Nova"/>
                <a:sym typeface="Proxima Nova"/>
              </a:rPr>
              <a:t>i</a:t>
            </a:r>
            <a:r>
              <a:rPr lang="en-US" sz="1300" dirty="0">
                <a:latin typeface="+mj-lt"/>
                <a:ea typeface="Proxima Nova"/>
                <a:cs typeface="Proxima Nova"/>
                <a:sym typeface="Proxima Nova"/>
              </a:rPr>
              <a:t>) the lender as named additional insured and loss payee under the insurance policies had perfected security interests in the proceeds and an indefeasible assignment in the proceeds under New York law; (ii) the lender had a perfected security interest in Debtors’ accounts and general intangibles and products and proceeds thereof, which collateral constituted Debtors’ business income protected under the business interruption insurance policy; and (iii) the lender’s security interest in the policies fell into the exception under 552(b) of the Bankruptcy Code allowing prepetition security interests in collateral to extend to insurance proceeds acquired post-filing.   </a:t>
            </a:r>
          </a:p>
          <a:p>
            <a:pPr marL="0" indent="0">
              <a:buNone/>
            </a:pPr>
            <a:endParaRPr lang="en-US" sz="1150" dirty="0">
              <a:latin typeface="+mj-lt"/>
              <a:ea typeface="Proxima Nova"/>
              <a:cs typeface="Proxima Nova"/>
              <a:sym typeface="Proxima Nova"/>
            </a:endParaRPr>
          </a:p>
        </p:txBody>
      </p:sp>
    </p:spTree>
    <p:extLst>
      <p:ext uri="{BB962C8B-B14F-4D97-AF65-F5344CB8AC3E}">
        <p14:creationId xmlns:p14="http://schemas.microsoft.com/office/powerpoint/2010/main" val="392528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0" y="0"/>
            <a:ext cx="9144000" cy="1492624"/>
          </a:xfrm>
          <a:prstGeom prst="rect">
            <a:avLst/>
          </a:prstGeom>
        </p:spPr>
        <p:txBody>
          <a:bodyPr spcFirstLastPara="1" wrap="square" lIns="91425" tIns="91425" rIns="91425" bIns="91425" anchor="t" anchorCtr="0">
            <a:noAutofit/>
          </a:bodyPr>
          <a:lstStyle/>
          <a:p>
            <a:pPr lvl="0" algn="ctr"/>
            <a:r>
              <a:rPr lang="en-US" b="1" dirty="0">
                <a:solidFill>
                  <a:srgbClr val="434343"/>
                </a:solidFill>
                <a:latin typeface="+mj-lt"/>
                <a:ea typeface="Proxima Nova"/>
                <a:cs typeface="Proxima Nova"/>
                <a:sym typeface="Proxima Nova"/>
              </a:rPr>
              <a:t>Bankruptcy Business Interruption Insurance Litigation Considerations (Cont’d)</a:t>
            </a:r>
            <a:endParaRPr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882588" y="1129553"/>
            <a:ext cx="7261412" cy="2793862"/>
          </a:xfrm>
          <a:prstGeom prst="rect">
            <a:avLst/>
          </a:prstGeom>
        </p:spPr>
        <p:txBody>
          <a:bodyPr spcFirstLastPara="1" wrap="square" lIns="91425" tIns="91425" rIns="91425" bIns="91425" anchor="t" anchorCtr="0">
            <a:noAutofit/>
          </a:bodyPr>
          <a:lstStyle/>
          <a:p>
            <a:pPr marL="285750" indent="-285750"/>
            <a:r>
              <a:rPr lang="en-US" sz="1600" dirty="0">
                <a:latin typeface="+mj-lt"/>
                <a:ea typeface="Proxima Nova"/>
                <a:cs typeface="Proxima Nova"/>
                <a:sym typeface="Proxima Nova"/>
              </a:rPr>
              <a:t>What is the favored forum? Will bankruptcy courts, as courts of equity, provide more expansive reading of policy language to enhance recoveries for the estate? Or will state courts be more sensitive to the effect on business of state-mandated closure and suspension of services?</a:t>
            </a:r>
          </a:p>
          <a:p>
            <a:pPr marL="0" indent="0">
              <a:buNone/>
            </a:pPr>
            <a:endParaRPr lang="en-US" sz="1600" dirty="0">
              <a:latin typeface="+mj-lt"/>
              <a:ea typeface="Proxima Nova"/>
              <a:cs typeface="Proxima Nova"/>
              <a:sym typeface="Proxima Nova"/>
            </a:endParaRPr>
          </a:p>
          <a:p>
            <a:pPr marL="285750" indent="-285750"/>
            <a:r>
              <a:rPr lang="en-US" sz="1600" dirty="0">
                <a:latin typeface="+mj-lt"/>
                <a:ea typeface="Proxima Nova"/>
                <a:cs typeface="Proxima Nova"/>
                <a:sym typeface="Proxima Nova"/>
              </a:rPr>
              <a:t>Forum shopping for the best venue to litigate business interruption insurance coverage under COVID-19 is already underway. </a:t>
            </a:r>
            <a:r>
              <a:rPr lang="en-US" sz="1600" i="1" dirty="0">
                <a:latin typeface="+mj-lt"/>
                <a:ea typeface="Proxima Nova"/>
                <a:cs typeface="Proxima Nova"/>
                <a:sym typeface="Proxima Nova"/>
              </a:rPr>
              <a:t> See </a:t>
            </a:r>
            <a:r>
              <a:rPr lang="en-US" sz="1600" b="1" dirty="0">
                <a:latin typeface="+mj-lt"/>
                <a:ea typeface="Proxima Nova"/>
                <a:cs typeface="Proxima Nova"/>
                <a:sym typeface="Proxima Nova"/>
              </a:rPr>
              <a:t>Century 21 Dep’t Stores, LLC, et al. v. Starr Surplus Lines Ins. Co., et al.</a:t>
            </a:r>
            <a:r>
              <a:rPr lang="en-US" sz="1600" dirty="0"/>
              <a:t> (</a:t>
            </a:r>
            <a:r>
              <a:rPr lang="en-US" sz="1600" b="1" dirty="0">
                <a:latin typeface="+mj-lt"/>
                <a:ea typeface="Proxima Nova"/>
                <a:cs typeface="Proxima Nova"/>
                <a:sym typeface="Proxima Nova"/>
              </a:rPr>
              <a:t>In re Century 21 Dep’t Stores, LLC, et al.), Adv. Proc. No. 20-bk-01222 (SCC); (</a:t>
            </a:r>
            <a:r>
              <a:rPr lang="en-US" sz="1600" b="1" dirty="0" err="1">
                <a:latin typeface="+mj-lt"/>
                <a:ea typeface="Proxima Nova"/>
                <a:cs typeface="Proxima Nova"/>
                <a:sym typeface="Proxima Nova"/>
              </a:rPr>
              <a:t>Bankr</a:t>
            </a:r>
            <a:r>
              <a:rPr lang="en-US" sz="1600" b="1" dirty="0">
                <a:latin typeface="+mj-lt"/>
                <a:ea typeface="Proxima Nova"/>
                <a:cs typeface="Proxima Nova"/>
                <a:sym typeface="Proxima Nova"/>
              </a:rPr>
              <a:t>. S.D.N.Y) (ECF Nos. 1, 15, 60) </a:t>
            </a:r>
            <a:r>
              <a:rPr lang="en-US" sz="1600" dirty="0">
                <a:latin typeface="+mj-lt"/>
                <a:ea typeface="Proxima Nova"/>
                <a:cs typeface="Proxima Nova"/>
                <a:sym typeface="Proxima Nova"/>
              </a:rPr>
              <a:t>(in which retailer filed bankruptcy expressly to remove to bankruptcy court a pending state court declaratory action against its insurers to determine availability of business interruption insurance coverage due to COVID-19 impact). </a:t>
            </a:r>
          </a:p>
        </p:txBody>
      </p:sp>
    </p:spTree>
    <p:extLst>
      <p:ext uri="{BB962C8B-B14F-4D97-AF65-F5344CB8AC3E}">
        <p14:creationId xmlns:p14="http://schemas.microsoft.com/office/powerpoint/2010/main" val="4286535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1" name="Google Shape;71;p16"/>
          <p:cNvSpPr txBox="1">
            <a:spLocks noGrp="1"/>
          </p:cNvSpPr>
          <p:nvPr>
            <p:ph type="body" idx="1"/>
          </p:nvPr>
        </p:nvSpPr>
        <p:spPr>
          <a:xfrm>
            <a:off x="672353" y="1586753"/>
            <a:ext cx="8471647" cy="2336661"/>
          </a:xfrm>
          <a:prstGeom prst="rect">
            <a:avLst/>
          </a:prstGeom>
        </p:spPr>
        <p:txBody>
          <a:bodyPr spcFirstLastPara="1" wrap="square" lIns="91425" tIns="91425" rIns="91425" bIns="91425" anchor="t" anchorCtr="0">
            <a:noAutofit/>
          </a:bodyPr>
          <a:lstStyle/>
          <a:p>
            <a:pPr marL="0" indent="0" algn="ctr">
              <a:buNone/>
            </a:pPr>
            <a:r>
              <a:rPr lang="en-US" sz="8000" b="1" dirty="0">
                <a:ea typeface="Proxima Nova"/>
                <a:cs typeface="Proxima Nova"/>
                <a:sym typeface="Proxima Nova"/>
              </a:rPr>
              <a:t>-Q&amp;A-</a:t>
            </a:r>
          </a:p>
        </p:txBody>
      </p:sp>
    </p:spTree>
    <p:extLst>
      <p:ext uri="{BB962C8B-B14F-4D97-AF65-F5344CB8AC3E}">
        <p14:creationId xmlns:p14="http://schemas.microsoft.com/office/powerpoint/2010/main" val="25196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65100" y="445025"/>
            <a:ext cx="796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mj-lt"/>
                <a:ea typeface="Proxima Nova"/>
                <a:cs typeface="Proxima Nova"/>
                <a:sym typeface="Proxima Nova"/>
              </a:rPr>
              <a:t>Business Disruption in the Age of COVID: How to Use Force Majeure Clauses and Insurance Claims to Enhance Recovery</a:t>
            </a:r>
            <a:endParaRPr sz="2900" b="1" dirty="0">
              <a:solidFill>
                <a:srgbClr val="434343"/>
              </a:solidFill>
              <a:latin typeface="+mj-lt"/>
              <a:ea typeface="Proxima Nova"/>
              <a:cs typeface="Proxima Nova"/>
              <a:sym typeface="Proxima Nova"/>
            </a:endParaRPr>
          </a:p>
        </p:txBody>
      </p:sp>
      <p:sp>
        <p:nvSpPr>
          <p:cNvPr id="59" name="Google Shape;59;p14"/>
          <p:cNvSpPr txBox="1">
            <a:spLocks noGrp="1"/>
          </p:cNvSpPr>
          <p:nvPr>
            <p:ph type="body" idx="1"/>
          </p:nvPr>
        </p:nvSpPr>
        <p:spPr>
          <a:xfrm>
            <a:off x="865100" y="2571749"/>
            <a:ext cx="7967100" cy="19971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latin typeface="+mj-lt"/>
                <a:ea typeface="Proxima Nova"/>
                <a:cs typeface="Proxima Nova"/>
                <a:sym typeface="Proxima Nova"/>
              </a:rPr>
              <a:t>November 10, 2020</a:t>
            </a:r>
          </a:p>
          <a:p>
            <a:pPr marL="0" lvl="0" indent="0" algn="ctr" rtl="0">
              <a:spcBef>
                <a:spcPts val="0"/>
              </a:spcBef>
              <a:spcAft>
                <a:spcPts val="0"/>
              </a:spcAft>
              <a:buNone/>
            </a:pPr>
            <a:r>
              <a:rPr lang="en-US" sz="2800" b="1" dirty="0">
                <a:latin typeface="+mj-lt"/>
                <a:ea typeface="Proxima Nova"/>
                <a:cs typeface="Proxima Nova"/>
                <a:sym typeface="Proxima Nova"/>
              </a:rPr>
              <a:t>9 a.m. – 12 p.m. </a:t>
            </a:r>
            <a:endParaRPr sz="2800" b="1" dirty="0">
              <a:latin typeface="+mj-lt"/>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1176900" y="1086746"/>
            <a:ext cx="796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mj-lt"/>
                <a:ea typeface="Proxima Nova"/>
                <a:cs typeface="Proxima Nova"/>
                <a:sym typeface="Proxima Nova"/>
              </a:rPr>
              <a:t>Enhancing Recovery and Minimizing </a:t>
            </a:r>
            <a:br>
              <a:rPr lang="en-US" sz="2900" b="1" dirty="0">
                <a:solidFill>
                  <a:srgbClr val="434343"/>
                </a:solidFill>
                <a:latin typeface="+mj-lt"/>
                <a:ea typeface="Proxima Nova"/>
                <a:cs typeface="Proxima Nova"/>
                <a:sym typeface="Proxima Nova"/>
              </a:rPr>
            </a:br>
            <a:r>
              <a:rPr lang="en-US" sz="2900" b="1" dirty="0">
                <a:solidFill>
                  <a:srgbClr val="434343"/>
                </a:solidFill>
                <a:latin typeface="+mj-lt"/>
                <a:ea typeface="Proxima Nova"/>
                <a:cs typeface="Proxima Nova"/>
                <a:sym typeface="Proxima Nova"/>
              </a:rPr>
              <a:t>Loss: Force Majeure and Business Interruption in the Age of COVID-19</a:t>
            </a:r>
            <a:endParaRPr sz="2900"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989817" y="3035437"/>
            <a:ext cx="6533100" cy="21080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j-lt"/>
                <a:ea typeface="Proxima Nova"/>
                <a:cs typeface="Proxima Nova"/>
                <a:sym typeface="Proxima Nova"/>
              </a:rPr>
              <a:t>Joyce A. Kuhns, Esquire</a:t>
            </a:r>
          </a:p>
          <a:p>
            <a:pPr marL="0" lvl="0" indent="0" algn="ctr" rtl="0">
              <a:spcBef>
                <a:spcPts val="0"/>
              </a:spcBef>
              <a:spcAft>
                <a:spcPts val="0"/>
              </a:spcAft>
              <a:buNone/>
            </a:pPr>
            <a:r>
              <a:rPr lang="en-US" b="1" dirty="0">
                <a:latin typeface="+mj-lt"/>
                <a:ea typeface="Proxima Nova"/>
                <a:cs typeface="Proxima Nova"/>
                <a:sym typeface="Proxima Nova"/>
              </a:rPr>
              <a:t>Offit Kurman, P.A.</a:t>
            </a:r>
          </a:p>
          <a:p>
            <a:pPr marL="0" lvl="0" indent="0" algn="ctr" rtl="0">
              <a:spcBef>
                <a:spcPts val="0"/>
              </a:spcBef>
              <a:spcAft>
                <a:spcPts val="0"/>
              </a:spcAft>
              <a:buNone/>
            </a:pPr>
            <a:r>
              <a:rPr lang="en-US" b="1" dirty="0">
                <a:latin typeface="+mj-lt"/>
                <a:ea typeface="Proxima Nova"/>
                <a:cs typeface="Proxima Nova"/>
                <a:sym typeface="Proxima Nova"/>
              </a:rPr>
              <a:t>300 East Lombard Street, Suite 2010</a:t>
            </a:r>
          </a:p>
          <a:p>
            <a:pPr marL="0" lvl="0" indent="0" algn="ctr" rtl="0">
              <a:spcBef>
                <a:spcPts val="0"/>
              </a:spcBef>
              <a:spcAft>
                <a:spcPts val="0"/>
              </a:spcAft>
              <a:buNone/>
            </a:pPr>
            <a:r>
              <a:rPr lang="en-US" b="1" dirty="0">
                <a:latin typeface="+mj-lt"/>
                <a:ea typeface="Proxima Nova"/>
                <a:cs typeface="Proxima Nova"/>
                <a:sym typeface="Proxima Nova"/>
              </a:rPr>
              <a:t>Baltimore, MD 21202</a:t>
            </a:r>
          </a:p>
          <a:p>
            <a:pPr marL="0" lvl="0" indent="0" algn="ctr" rtl="0">
              <a:spcBef>
                <a:spcPts val="0"/>
              </a:spcBef>
              <a:spcAft>
                <a:spcPts val="0"/>
              </a:spcAft>
              <a:buNone/>
            </a:pPr>
            <a:r>
              <a:rPr lang="en-US" b="1" dirty="0">
                <a:latin typeface="+mj-lt"/>
                <a:ea typeface="Proxima Nova"/>
                <a:cs typeface="Proxima Nova"/>
                <a:sym typeface="Proxima Nova"/>
              </a:rPr>
              <a:t>T: (410) 209-6463</a:t>
            </a:r>
          </a:p>
          <a:p>
            <a:pPr marL="0" lvl="0" indent="0" algn="ctr" rtl="0">
              <a:spcBef>
                <a:spcPts val="0"/>
              </a:spcBef>
              <a:spcAft>
                <a:spcPts val="0"/>
              </a:spcAft>
              <a:buNone/>
            </a:pPr>
            <a:r>
              <a:rPr lang="en-US" b="1" dirty="0">
                <a:latin typeface="+mj-lt"/>
                <a:ea typeface="Proxima Nova"/>
                <a:cs typeface="Proxima Nova"/>
                <a:sym typeface="Proxima Nova"/>
              </a:rPr>
              <a:t>jkuhns@offitkurman.com</a:t>
            </a:r>
          </a:p>
        </p:txBody>
      </p:sp>
      <p:pic>
        <p:nvPicPr>
          <p:cNvPr id="3" name="Picture 2" descr="A close up of a plant&#10;&#10;Description automatically generated">
            <a:extLst>
              <a:ext uri="{FF2B5EF4-FFF2-40B4-BE49-F238E27FC236}">
                <a16:creationId xmlns:a16="http://schemas.microsoft.com/office/drawing/2014/main" id="{ADC62CA4-D6F7-4947-9064-35E08C8653D7}"/>
              </a:ext>
            </a:extLst>
          </p:cNvPr>
          <p:cNvPicPr>
            <a:picLocks noChangeAspect="1"/>
          </p:cNvPicPr>
          <p:nvPr/>
        </p:nvPicPr>
        <p:blipFill rotWithShape="1">
          <a:blip r:embed="rId4"/>
          <a:srcRect l="29779" t="12320" r="29927" b="11665"/>
          <a:stretch/>
        </p:blipFill>
        <p:spPr>
          <a:xfrm>
            <a:off x="1271029" y="250642"/>
            <a:ext cx="928130" cy="984021"/>
          </a:xfrm>
          <a:prstGeom prst="rect">
            <a:avLst/>
          </a:prstGeom>
        </p:spPr>
      </p:pic>
      <p:pic>
        <p:nvPicPr>
          <p:cNvPr id="6" name="Picture 5" descr="A close up of a plant&#10;&#10;Description automatically generated">
            <a:extLst>
              <a:ext uri="{FF2B5EF4-FFF2-40B4-BE49-F238E27FC236}">
                <a16:creationId xmlns:a16="http://schemas.microsoft.com/office/drawing/2014/main" id="{E00E42E0-B857-45D2-A908-21AAC648FC8E}"/>
              </a:ext>
            </a:extLst>
          </p:cNvPr>
          <p:cNvPicPr>
            <a:picLocks noChangeAspect="1"/>
          </p:cNvPicPr>
          <p:nvPr/>
        </p:nvPicPr>
        <p:blipFill rotWithShape="1">
          <a:blip r:embed="rId4"/>
          <a:srcRect l="29779" t="12320" r="29927" b="11665"/>
          <a:stretch/>
        </p:blipFill>
        <p:spPr>
          <a:xfrm>
            <a:off x="8160405" y="250642"/>
            <a:ext cx="928130" cy="9840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65100" y="-47065"/>
            <a:ext cx="7967100" cy="672353"/>
          </a:xfrm>
          <a:prstGeom prst="rect">
            <a:avLst/>
          </a:prstGeom>
        </p:spPr>
        <p:txBody>
          <a:bodyPr spcFirstLastPara="1" wrap="square" lIns="91425" tIns="91425" rIns="91425" bIns="91425" anchor="t" anchorCtr="0">
            <a:noAutofit/>
          </a:bodyPr>
          <a:lstStyle/>
          <a:p>
            <a:pPr algn="ctr"/>
            <a:r>
              <a:rPr lang="en-US" b="1" dirty="0"/>
              <a:t>Joyce A. Kuhns, Esq.</a:t>
            </a:r>
            <a:br>
              <a:rPr lang="en-US" dirty="0"/>
            </a:br>
            <a:r>
              <a:rPr lang="en-US" i="1" dirty="0"/>
              <a:t>Offit Kurman, P.A.</a:t>
            </a:r>
            <a:endParaRPr lang="en-US" dirty="0"/>
          </a:p>
        </p:txBody>
      </p:sp>
      <p:sp>
        <p:nvSpPr>
          <p:cNvPr id="71" name="Google Shape;71;p16"/>
          <p:cNvSpPr txBox="1">
            <a:spLocks noGrp="1"/>
          </p:cNvSpPr>
          <p:nvPr>
            <p:ph type="body" idx="1"/>
          </p:nvPr>
        </p:nvSpPr>
        <p:spPr>
          <a:xfrm>
            <a:off x="1862418" y="826994"/>
            <a:ext cx="7281582" cy="4235824"/>
          </a:xfrm>
          <a:prstGeom prst="rect">
            <a:avLst/>
          </a:prstGeom>
        </p:spPr>
        <p:txBody>
          <a:bodyPr spcFirstLastPara="1" wrap="square" lIns="91425" tIns="91425" rIns="91425" bIns="91425" anchor="t" anchorCtr="0">
            <a:noAutofit/>
          </a:bodyPr>
          <a:lstStyle/>
          <a:p>
            <a:pPr lvl="0"/>
            <a:r>
              <a:rPr lang="en-US" sz="1350" dirty="0"/>
              <a:t>Principal in Firm's Creditors Rights, Reorganization and Bankruptcy</a:t>
            </a:r>
          </a:p>
          <a:p>
            <a:pPr marL="114300" lvl="0" indent="0">
              <a:buNone/>
            </a:pPr>
            <a:r>
              <a:rPr lang="en-US" sz="1350" dirty="0"/>
              <a:t>       Practice based in its Baltimore Office.</a:t>
            </a:r>
          </a:p>
          <a:p>
            <a:pPr lvl="0"/>
            <a:r>
              <a:rPr lang="en-US" sz="1350" dirty="0"/>
              <a:t>Significant experience at the regional and national level in workouts,</a:t>
            </a:r>
          </a:p>
          <a:p>
            <a:pPr marL="114300" lvl="0" indent="0">
              <a:buNone/>
            </a:pPr>
            <a:r>
              <a:rPr lang="en-US" sz="1350" dirty="0"/>
              <a:t>       bankruptcies, </a:t>
            </a:r>
            <a:r>
              <a:rPr lang="en-US" sz="1350" dirty="0" err="1"/>
              <a:t>refinancings</a:t>
            </a:r>
            <a:r>
              <a:rPr lang="en-US" sz="1350" dirty="0"/>
              <a:t>, and restructurings representing creditors,</a:t>
            </a:r>
          </a:p>
          <a:p>
            <a:pPr marL="114300" lvl="0" indent="0">
              <a:buNone/>
            </a:pPr>
            <a:r>
              <a:rPr lang="en-US" sz="1350" dirty="0"/>
              <a:t>       debtors, receivers, liquidating trustees, creditors and equity </a:t>
            </a:r>
          </a:p>
          <a:p>
            <a:pPr marL="114300" lvl="0" indent="0">
              <a:buNone/>
            </a:pPr>
            <a:r>
              <a:rPr lang="en-US" sz="1350" dirty="0"/>
              <a:t>       committees, and regulators.   </a:t>
            </a:r>
          </a:p>
          <a:p>
            <a:pPr lvl="0"/>
            <a:r>
              <a:rPr lang="en-US" sz="1350" dirty="0"/>
              <a:t>Served as a member on the Maryland Commercial Receivership </a:t>
            </a:r>
          </a:p>
          <a:p>
            <a:pPr marL="114300" lvl="0" indent="0">
              <a:buNone/>
            </a:pPr>
            <a:r>
              <a:rPr lang="en-US" sz="1350" dirty="0"/>
              <a:t>       Committee and testified on behalf of the Maryland Commercial </a:t>
            </a:r>
          </a:p>
          <a:p>
            <a:pPr marL="114300" lvl="0" indent="0">
              <a:buNone/>
            </a:pPr>
            <a:r>
              <a:rPr lang="en-US" sz="1350" dirty="0"/>
              <a:t>       Receivership Act before both Houses of the Maryland General Assembly. </a:t>
            </a:r>
          </a:p>
          <a:p>
            <a:pPr lvl="0"/>
            <a:r>
              <a:rPr lang="en-US" sz="1350" dirty="0"/>
              <a:t>President, William and Mary Law School Foundation Board.</a:t>
            </a:r>
          </a:p>
          <a:p>
            <a:pPr lvl="0"/>
            <a:r>
              <a:rPr lang="en-US" sz="1350" dirty="0"/>
              <a:t>Member, American Bankruptcy Institute.</a:t>
            </a:r>
          </a:p>
          <a:p>
            <a:pPr lvl="0"/>
            <a:r>
              <a:rPr lang="en-US" sz="1350" dirty="0"/>
              <a:t>Member, International Council of Shopping Centers, Bankruptcy Task Force, since 1997.</a:t>
            </a:r>
          </a:p>
          <a:p>
            <a:pPr lvl="0"/>
            <a:r>
              <a:rPr lang="en-US" sz="1350" dirty="0"/>
              <a:t>Recognized annually in </a:t>
            </a:r>
            <a:r>
              <a:rPr lang="en-US" sz="1350" i="1" dirty="0"/>
              <a:t>The Best Lawyers in America</a:t>
            </a:r>
            <a:r>
              <a:rPr lang="en-US" sz="1350" dirty="0"/>
              <a:t> list in Bankruptcy/Creditor-Debtor Rights and Reorganization, and Bankruptcy Litigation since 2007.</a:t>
            </a:r>
          </a:p>
          <a:p>
            <a:pPr lvl="0"/>
            <a:r>
              <a:rPr lang="en-US" sz="1350" dirty="0"/>
              <a:t>Recognized annually in </a:t>
            </a:r>
            <a:r>
              <a:rPr lang="en-US" sz="1350" i="1" dirty="0"/>
              <a:t>Maryland Super Lawyers</a:t>
            </a:r>
            <a:r>
              <a:rPr lang="en-US" sz="1350" dirty="0"/>
              <a:t> in Bankruptcy since 2008.</a:t>
            </a:r>
          </a:p>
          <a:p>
            <a:pPr lvl="0"/>
            <a:r>
              <a:rPr lang="en-US" sz="1350" dirty="0"/>
              <a:t>Recognized as one of </a:t>
            </a:r>
            <a:r>
              <a:rPr lang="en-US" sz="1350" i="1" dirty="0"/>
              <a:t>The Top 100 Women in Maryland</a:t>
            </a:r>
            <a:r>
              <a:rPr lang="en-US" sz="1350" dirty="0"/>
              <a:t> by The Daily Record.</a:t>
            </a:r>
          </a:p>
          <a:p>
            <a:pPr lvl="0"/>
            <a:r>
              <a:rPr lang="en-US" sz="1350" dirty="0"/>
              <a:t>Testified multiple times before Congress on key legislation in the restructuring industry.</a:t>
            </a:r>
          </a:p>
          <a:p>
            <a:pPr marL="0" lvl="0" indent="0" algn="ctr" rtl="0">
              <a:spcBef>
                <a:spcPts val="0"/>
              </a:spcBef>
              <a:spcAft>
                <a:spcPts val="0"/>
              </a:spcAft>
              <a:buNone/>
            </a:pPr>
            <a:endParaRPr lang="en-US" sz="1150" dirty="0">
              <a:latin typeface="Proxima Nova"/>
              <a:ea typeface="Proxima Nova"/>
              <a:cs typeface="Proxima Nova"/>
              <a:sym typeface="Proxima Nova"/>
            </a:endParaRPr>
          </a:p>
        </p:txBody>
      </p:sp>
      <p:pic>
        <p:nvPicPr>
          <p:cNvPr id="3" name="Picture 2" descr="A person smiling for the camera&#10;&#10;Description automatically generated">
            <a:extLst>
              <a:ext uri="{FF2B5EF4-FFF2-40B4-BE49-F238E27FC236}">
                <a16:creationId xmlns:a16="http://schemas.microsoft.com/office/drawing/2014/main" id="{B2A71286-71A1-4E2E-B9B4-2AF46B689F7A}"/>
              </a:ext>
            </a:extLst>
          </p:cNvPr>
          <p:cNvPicPr>
            <a:picLocks noChangeAspect="1"/>
          </p:cNvPicPr>
          <p:nvPr/>
        </p:nvPicPr>
        <p:blipFill>
          <a:blip r:embed="rId4"/>
          <a:stretch>
            <a:fillRect/>
          </a:stretch>
        </p:blipFill>
        <p:spPr>
          <a:xfrm>
            <a:off x="7645109" y="262217"/>
            <a:ext cx="1384210" cy="2077571"/>
          </a:xfrm>
          <a:prstGeom prst="rect">
            <a:avLst/>
          </a:prstGeom>
        </p:spPr>
      </p:pic>
    </p:spTree>
    <p:extLst>
      <p:ext uri="{BB962C8B-B14F-4D97-AF65-F5344CB8AC3E}">
        <p14:creationId xmlns:p14="http://schemas.microsoft.com/office/powerpoint/2010/main" val="292908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65100" y="268941"/>
            <a:ext cx="7967100" cy="74878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mj-lt"/>
                <a:ea typeface="Proxima Nova"/>
                <a:cs typeface="Proxima Nova"/>
                <a:sym typeface="Proxima Nova"/>
              </a:rPr>
              <a:t>Precipitating Events</a:t>
            </a:r>
            <a:endParaRPr sz="2900"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2003612" y="1017725"/>
            <a:ext cx="7140388" cy="3551151"/>
          </a:xfrm>
          <a:prstGeom prst="rect">
            <a:avLst/>
          </a:prstGeom>
        </p:spPr>
        <p:txBody>
          <a:bodyPr spcFirstLastPara="1" wrap="square" lIns="91425" tIns="91425" rIns="91425" bIns="91425" anchor="t" anchorCtr="0">
            <a:noAutofit/>
          </a:bodyPr>
          <a:lstStyle/>
          <a:p>
            <a:pPr marL="285750" indent="-285750"/>
            <a:r>
              <a:rPr lang="en-US" dirty="0">
                <a:latin typeface="+mj-lt"/>
                <a:ea typeface="Proxima Nova"/>
                <a:cs typeface="Proxima Nova"/>
                <a:sym typeface="Proxima Nova"/>
              </a:rPr>
              <a:t>WHO declares COVID-19 a worldwide pandemic – 3/11/2020</a:t>
            </a:r>
          </a:p>
          <a:p>
            <a:pPr marL="0" indent="0">
              <a:buNone/>
            </a:pPr>
            <a:endParaRPr lang="en-US" dirty="0">
              <a:latin typeface="+mj-lt"/>
              <a:ea typeface="Proxima Nova"/>
              <a:cs typeface="Proxima Nova"/>
              <a:sym typeface="Proxima Nova"/>
            </a:endParaRPr>
          </a:p>
          <a:p>
            <a:pPr marL="285750" indent="-285750"/>
            <a:r>
              <a:rPr lang="en-US" dirty="0">
                <a:latin typeface="+mj-lt"/>
                <a:ea typeface="Proxima Nova"/>
                <a:cs typeface="Proxima Nova"/>
                <a:sym typeface="Proxima Nova"/>
              </a:rPr>
              <a:t>President Trump declares national emergency – 3/13/2020</a:t>
            </a:r>
          </a:p>
          <a:p>
            <a:pPr marL="0" indent="0">
              <a:buNone/>
            </a:pPr>
            <a:endParaRPr lang="en-US" dirty="0">
              <a:latin typeface="+mj-lt"/>
              <a:ea typeface="Proxima Nova"/>
              <a:cs typeface="Proxima Nova"/>
              <a:sym typeface="Proxima Nova"/>
            </a:endParaRPr>
          </a:p>
          <a:p>
            <a:pPr marL="285750" indent="-285750"/>
            <a:r>
              <a:rPr lang="en-US" dirty="0">
                <a:latin typeface="+mj-lt"/>
                <a:ea typeface="Proxima Nova"/>
                <a:cs typeface="Proxima Nova"/>
                <a:sym typeface="Proxima Nova"/>
              </a:rPr>
              <a:t>State after state, Governors issue Executive Orders ranging from stay-at-home mandates excepting essential service providers to suspension of services at all businesses that offer food or beverages for on-site consumption but permitting services that facilitate off-site consumption such as in-house delivery, third-party delivery, drive-throughs, and curbside pick-up, while maintaining adequate social distancing between staff and patrons.  </a:t>
            </a:r>
          </a:p>
        </p:txBody>
      </p:sp>
    </p:spTree>
    <p:extLst>
      <p:ext uri="{BB962C8B-B14F-4D97-AF65-F5344CB8AC3E}">
        <p14:creationId xmlns:p14="http://schemas.microsoft.com/office/powerpoint/2010/main" val="242246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089281" y="-3276661"/>
            <a:ext cx="1248007" cy="2266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900" b="1" dirty="0">
              <a:solidFill>
                <a:srgbClr val="434343"/>
              </a:solidFill>
              <a:latin typeface="Proxima Nova"/>
              <a:ea typeface="Proxima Nova"/>
              <a:cs typeface="Proxima Nova"/>
              <a:sym typeface="Proxima Nova"/>
            </a:endParaRPr>
          </a:p>
        </p:txBody>
      </p:sp>
      <p:sp>
        <p:nvSpPr>
          <p:cNvPr id="71" name="Google Shape;71;p16"/>
          <p:cNvSpPr txBox="1">
            <a:spLocks noGrp="1"/>
          </p:cNvSpPr>
          <p:nvPr>
            <p:ph type="body" idx="1"/>
          </p:nvPr>
        </p:nvSpPr>
        <p:spPr>
          <a:xfrm>
            <a:off x="2003612" y="0"/>
            <a:ext cx="6945406" cy="5143499"/>
          </a:xfrm>
          <a:prstGeom prst="rect">
            <a:avLst/>
          </a:prstGeom>
        </p:spPr>
        <p:txBody>
          <a:bodyPr spcFirstLastPara="1" wrap="square" lIns="91425" tIns="91425" rIns="91425" bIns="91425" anchor="t" anchorCtr="0">
            <a:noAutofit/>
          </a:bodyPr>
          <a:lstStyle/>
          <a:p>
            <a:pPr marL="285750" indent="-285750"/>
            <a:r>
              <a:rPr lang="en-US" dirty="0">
                <a:solidFill>
                  <a:srgbClr val="434343"/>
                </a:solidFill>
                <a:latin typeface="+mj-lt"/>
                <a:ea typeface="Proxima Nova"/>
                <a:cs typeface="Proxima Nova"/>
                <a:sym typeface="Proxima Nova"/>
              </a:rPr>
              <a:t>Brick and mortar retailers, especially </a:t>
            </a:r>
          </a:p>
          <a:p>
            <a:pPr marL="0" indent="0">
              <a:buNone/>
            </a:pPr>
            <a:r>
              <a:rPr lang="en-US" dirty="0">
                <a:solidFill>
                  <a:srgbClr val="434343"/>
                </a:solidFill>
                <a:latin typeface="+mj-lt"/>
                <a:ea typeface="Proxima Nova"/>
                <a:cs typeface="Proxima Nova"/>
                <a:sym typeface="Proxima Nova"/>
              </a:rPr>
              <a:t>    restaurants, bars and fitness centers,</a:t>
            </a:r>
          </a:p>
          <a:p>
            <a:pPr marL="0" indent="0">
              <a:buNone/>
            </a:pPr>
            <a:r>
              <a:rPr lang="en-US" dirty="0">
                <a:solidFill>
                  <a:srgbClr val="434343"/>
                </a:solidFill>
                <a:latin typeface="+mj-lt"/>
                <a:ea typeface="Proxima Nova"/>
                <a:cs typeface="Proxima Nova"/>
                <a:sym typeface="Proxima Nova"/>
              </a:rPr>
              <a:t>    were disproportionately, negatively </a:t>
            </a:r>
          </a:p>
          <a:p>
            <a:pPr marL="0" indent="0">
              <a:buNone/>
            </a:pPr>
            <a:r>
              <a:rPr lang="en-US" dirty="0">
                <a:solidFill>
                  <a:srgbClr val="434343"/>
                </a:solidFill>
                <a:latin typeface="+mj-lt"/>
                <a:ea typeface="Proxima Nova"/>
                <a:cs typeface="Proxima Nova"/>
                <a:sym typeface="Proxima Nova"/>
              </a:rPr>
              <a:t>    impacted by COVID-19 edicts.</a:t>
            </a:r>
          </a:p>
          <a:p>
            <a:pPr marL="0" indent="0">
              <a:buNone/>
            </a:pPr>
            <a:endParaRPr lang="en-US" dirty="0">
              <a:solidFill>
                <a:srgbClr val="434343"/>
              </a:solidFill>
              <a:latin typeface="+mj-lt"/>
              <a:ea typeface="Proxima Nova"/>
              <a:cs typeface="Proxima Nova"/>
              <a:sym typeface="Proxima Nova"/>
            </a:endParaRPr>
          </a:p>
          <a:p>
            <a:pPr marL="285750" indent="-285750"/>
            <a:r>
              <a:rPr lang="en-US" dirty="0">
                <a:solidFill>
                  <a:srgbClr val="434343"/>
                </a:solidFill>
                <a:latin typeface="+mj-lt"/>
                <a:ea typeface="Proxima Nova"/>
                <a:cs typeface="Proxima Nova"/>
                <a:sym typeface="Proxima Nova"/>
              </a:rPr>
              <a:t>Major disruptions occurred throughout</a:t>
            </a:r>
          </a:p>
          <a:p>
            <a:pPr marL="0" indent="0">
              <a:buNone/>
            </a:pPr>
            <a:r>
              <a:rPr lang="en-US" dirty="0">
                <a:solidFill>
                  <a:srgbClr val="434343"/>
                </a:solidFill>
                <a:latin typeface="+mj-lt"/>
                <a:ea typeface="Proxima Nova"/>
                <a:cs typeface="Proxima Nova"/>
                <a:sym typeface="Proxima Nova"/>
              </a:rPr>
              <a:t>    the retail supply chain.</a:t>
            </a:r>
          </a:p>
          <a:p>
            <a:pPr marL="0" indent="0">
              <a:buNone/>
            </a:pPr>
            <a:endParaRPr lang="en-US" dirty="0">
              <a:solidFill>
                <a:srgbClr val="434343"/>
              </a:solidFill>
              <a:latin typeface="+mj-lt"/>
              <a:ea typeface="Proxima Nova"/>
              <a:cs typeface="Proxima Nova"/>
              <a:sym typeface="Proxima Nova"/>
            </a:endParaRPr>
          </a:p>
          <a:p>
            <a:pPr marL="285750" indent="-285750"/>
            <a:r>
              <a:rPr lang="en-US" dirty="0">
                <a:latin typeface="+mj-lt"/>
                <a:ea typeface="Proxima Nova"/>
                <a:cs typeface="Proxima Nova"/>
                <a:sym typeface="Proxima Nova"/>
              </a:rPr>
              <a:t>Shut-downs significantly disrupted </a:t>
            </a:r>
          </a:p>
          <a:p>
            <a:pPr marL="0" indent="0">
              <a:buNone/>
            </a:pPr>
            <a:r>
              <a:rPr lang="en-US" dirty="0">
                <a:latin typeface="+mj-lt"/>
                <a:ea typeface="Proxima Nova"/>
                <a:cs typeface="Proxima Nova"/>
                <a:sym typeface="Proxima Nova"/>
              </a:rPr>
              <a:t>    payment of commercial lease </a:t>
            </a:r>
          </a:p>
          <a:p>
            <a:pPr marL="0" indent="0">
              <a:buNone/>
            </a:pPr>
            <a:r>
              <a:rPr lang="en-US" dirty="0">
                <a:latin typeface="+mj-lt"/>
                <a:ea typeface="Proxima Nova"/>
                <a:cs typeface="Proxima Nova"/>
                <a:sym typeface="Proxima Nova"/>
              </a:rPr>
              <a:t>    obligations across the United States.</a:t>
            </a:r>
          </a:p>
          <a:p>
            <a:pPr marL="0" indent="0">
              <a:buNone/>
            </a:pPr>
            <a:endParaRPr lang="en-US" dirty="0">
              <a:latin typeface="+mj-lt"/>
              <a:ea typeface="Proxima Nova"/>
              <a:cs typeface="Proxima Nova"/>
              <a:sym typeface="Proxima Nova"/>
            </a:endParaRPr>
          </a:p>
          <a:p>
            <a:pPr marL="285750" indent="-285750"/>
            <a:r>
              <a:rPr lang="en-US" dirty="0">
                <a:latin typeface="+mj-lt"/>
                <a:ea typeface="Proxima Nova"/>
                <a:cs typeface="Proxima Nova"/>
                <a:sym typeface="Proxima Nova"/>
              </a:rPr>
              <a:t>Retailers with household names such as: J. Crew, Hair </a:t>
            </a:r>
            <a:r>
              <a:rPr lang="en-US" dirty="0" err="1">
                <a:latin typeface="+mj-lt"/>
                <a:ea typeface="Proxima Nova"/>
                <a:cs typeface="Proxima Nova"/>
                <a:sym typeface="Proxima Nova"/>
              </a:rPr>
              <a:t>Cuttery</a:t>
            </a:r>
            <a:r>
              <a:rPr lang="en-US" dirty="0">
                <a:latin typeface="+mj-lt"/>
                <a:ea typeface="Proxima Nova"/>
                <a:cs typeface="Proxima Nova"/>
                <a:sym typeface="Proxima Nova"/>
              </a:rPr>
              <a:t>, Matchbox, 24 Hour Fitness – all in our geographic backyard –sought relief from COVID-19 in the Bankruptcy Court.  </a:t>
            </a:r>
          </a:p>
        </p:txBody>
      </p:sp>
      <p:pic>
        <p:nvPicPr>
          <p:cNvPr id="1026" name="Picture 2">
            <a:extLst>
              <a:ext uri="{FF2B5EF4-FFF2-40B4-BE49-F238E27FC236}">
                <a16:creationId xmlns:a16="http://schemas.microsoft.com/office/drawing/2014/main" id="{62A895F2-254D-4A75-A5BA-B601A21847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79" r="24023" b="5842"/>
          <a:stretch/>
        </p:blipFill>
        <p:spPr bwMode="auto">
          <a:xfrm>
            <a:off x="6394210" y="174812"/>
            <a:ext cx="2554808"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85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65100" y="208429"/>
            <a:ext cx="7967100" cy="8092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mj-lt"/>
                <a:ea typeface="Proxima Nova"/>
                <a:cs typeface="Proxima Nova"/>
                <a:sym typeface="Proxima Nova"/>
              </a:rPr>
              <a:t>Pertinent Bankruptcy Provisions</a:t>
            </a:r>
            <a:endParaRPr sz="2900"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2299100" y="1017725"/>
            <a:ext cx="6533100" cy="2905690"/>
          </a:xfrm>
          <a:prstGeom prst="rect">
            <a:avLst/>
          </a:prstGeom>
        </p:spPr>
        <p:txBody>
          <a:bodyPr spcFirstLastPara="1" wrap="square" lIns="91425" tIns="91425" rIns="91425" bIns="91425" anchor="t" anchorCtr="0">
            <a:noAutofit/>
          </a:bodyPr>
          <a:lstStyle/>
          <a:p>
            <a:pPr marL="285750" indent="-285750"/>
            <a:r>
              <a:rPr lang="en-US" sz="2000" dirty="0">
                <a:latin typeface="+mj-lt"/>
                <a:ea typeface="Proxima Nova"/>
                <a:cs typeface="Proxima Nova"/>
                <a:sym typeface="Proxima Nova"/>
              </a:rPr>
              <a:t>Section 365 of Title 11 of the United States Code (the “Bankruptcy Code”) allows for assumption or rejection of commercial leases. </a:t>
            </a:r>
          </a:p>
          <a:p>
            <a:pPr marL="0" indent="0">
              <a:buNone/>
            </a:pPr>
            <a:endParaRPr lang="en-US" sz="2000" dirty="0">
              <a:latin typeface="+mj-lt"/>
              <a:ea typeface="Proxima Nova"/>
              <a:cs typeface="Proxima Nova"/>
              <a:sym typeface="Proxima Nova"/>
            </a:endParaRPr>
          </a:p>
          <a:p>
            <a:pPr marL="285750" indent="-285750"/>
            <a:r>
              <a:rPr lang="en-US" sz="2000" dirty="0">
                <a:latin typeface="+mj-lt"/>
                <a:ea typeface="Proxima Nova"/>
                <a:cs typeface="Proxima Nova"/>
                <a:sym typeface="Proxima Nova"/>
              </a:rPr>
              <a:t>Section 365(d)(3) of the Bankruptcy Code requires timely performance of all commercial lease obligations that accrue after the filing of the bankruptcy case, pending assumption or rejection of a lease.</a:t>
            </a:r>
          </a:p>
          <a:p>
            <a:pPr marL="0" indent="0">
              <a:buNone/>
            </a:pPr>
            <a:endParaRPr lang="en-US" sz="2000" dirty="0">
              <a:latin typeface="+mj-lt"/>
              <a:ea typeface="Proxima Nova"/>
              <a:cs typeface="Proxima Nova"/>
              <a:sym typeface="Proxima Nova"/>
            </a:endParaRPr>
          </a:p>
          <a:p>
            <a:pPr marL="0" indent="0">
              <a:buNone/>
            </a:pPr>
            <a:r>
              <a:rPr lang="en-US" sz="2000" i="1" dirty="0">
                <a:latin typeface="+mj-lt"/>
                <a:ea typeface="Proxima Nova"/>
                <a:cs typeface="Proxima Nova"/>
                <a:sym typeface="Proxima Nova"/>
              </a:rPr>
              <a:t>See </a:t>
            </a:r>
            <a:r>
              <a:rPr lang="en-US" sz="2000" b="1" dirty="0">
                <a:latin typeface="+mj-lt"/>
                <a:ea typeface="Proxima Nova"/>
                <a:cs typeface="Proxima Nova"/>
                <a:sym typeface="Proxima Nova"/>
              </a:rPr>
              <a:t>11 U.S.C. Section 365(a) – (d).</a:t>
            </a:r>
          </a:p>
        </p:txBody>
      </p:sp>
    </p:spTree>
    <p:extLst>
      <p:ext uri="{BB962C8B-B14F-4D97-AF65-F5344CB8AC3E}">
        <p14:creationId xmlns:p14="http://schemas.microsoft.com/office/powerpoint/2010/main" val="239216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78547" y="-154640"/>
            <a:ext cx="7967100" cy="11412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chemeClr val="bg2">
                    <a:lumMod val="75000"/>
                  </a:schemeClr>
                </a:solidFill>
                <a:latin typeface="+mj-lt"/>
                <a:ea typeface="Proxima Nova"/>
                <a:cs typeface="Proxima Nova"/>
                <a:sym typeface="Proxima Nova"/>
              </a:rPr>
              <a:t>What is a Bankruptcy Retail Tenant To Do Given Timely Performance Mandate?</a:t>
            </a:r>
            <a:endParaRPr sz="2900" b="1" dirty="0">
              <a:solidFill>
                <a:schemeClr val="bg2">
                  <a:lumMod val="75000"/>
                </a:schemeClr>
              </a:solidFill>
              <a:latin typeface="+mj-lt"/>
              <a:ea typeface="Proxima Nova"/>
              <a:cs typeface="Proxima Nova"/>
              <a:sym typeface="Proxima Nova"/>
            </a:endParaRPr>
          </a:p>
        </p:txBody>
      </p:sp>
      <p:sp>
        <p:nvSpPr>
          <p:cNvPr id="2" name="TextBox 1">
            <a:extLst>
              <a:ext uri="{FF2B5EF4-FFF2-40B4-BE49-F238E27FC236}">
                <a16:creationId xmlns:a16="http://schemas.microsoft.com/office/drawing/2014/main" id="{50C6BDA7-BCEA-4648-A1DE-09896B135CAC}"/>
              </a:ext>
            </a:extLst>
          </p:cNvPr>
          <p:cNvSpPr txBox="1"/>
          <p:nvPr/>
        </p:nvSpPr>
        <p:spPr>
          <a:xfrm>
            <a:off x="3892923" y="755747"/>
            <a:ext cx="3032311" cy="461665"/>
          </a:xfrm>
          <a:prstGeom prst="rect">
            <a:avLst/>
          </a:prstGeom>
          <a:noFill/>
        </p:spPr>
        <p:txBody>
          <a:bodyPr wrap="square" rtlCol="0">
            <a:spAutoFit/>
          </a:bodyPr>
          <a:lstStyle/>
          <a:p>
            <a:r>
              <a:rPr lang="en-US" sz="2400" dirty="0">
                <a:solidFill>
                  <a:schemeClr val="bg2"/>
                </a:solidFill>
                <a:latin typeface="+mj-lt"/>
              </a:rPr>
              <a:t>Possible Strategies:</a:t>
            </a:r>
          </a:p>
        </p:txBody>
      </p:sp>
      <p:graphicFrame>
        <p:nvGraphicFramePr>
          <p:cNvPr id="5" name="Table 5">
            <a:extLst>
              <a:ext uri="{FF2B5EF4-FFF2-40B4-BE49-F238E27FC236}">
                <a16:creationId xmlns:a16="http://schemas.microsoft.com/office/drawing/2014/main" id="{32137337-0E6C-4697-8663-C91BA8BEA61A}"/>
              </a:ext>
            </a:extLst>
          </p:cNvPr>
          <p:cNvGraphicFramePr>
            <a:graphicFrameLocks noGrp="1"/>
          </p:cNvGraphicFramePr>
          <p:nvPr>
            <p:extLst>
              <p:ext uri="{D42A27DB-BD31-4B8C-83A1-F6EECF244321}">
                <p14:modId xmlns:p14="http://schemas.microsoft.com/office/powerpoint/2010/main" val="2844816096"/>
              </p:ext>
            </p:extLst>
          </p:nvPr>
        </p:nvGraphicFramePr>
        <p:xfrm>
          <a:off x="1983441" y="1149724"/>
          <a:ext cx="7160560" cy="4148417"/>
        </p:xfrm>
        <a:graphic>
          <a:graphicData uri="http://schemas.openxmlformats.org/drawingml/2006/table">
            <a:tbl>
              <a:tblPr firstRow="1" bandRow="1">
                <a:tableStyleId>{5940675A-B579-460E-94D1-54222C63F5DA}</a:tableStyleId>
              </a:tblPr>
              <a:tblGrid>
                <a:gridCol w="4227152">
                  <a:extLst>
                    <a:ext uri="{9D8B030D-6E8A-4147-A177-3AD203B41FA5}">
                      <a16:colId xmlns:a16="http://schemas.microsoft.com/office/drawing/2014/main" val="1312110479"/>
                    </a:ext>
                  </a:extLst>
                </a:gridCol>
                <a:gridCol w="1440475">
                  <a:extLst>
                    <a:ext uri="{9D8B030D-6E8A-4147-A177-3AD203B41FA5}">
                      <a16:colId xmlns:a16="http://schemas.microsoft.com/office/drawing/2014/main" val="3729751099"/>
                    </a:ext>
                  </a:extLst>
                </a:gridCol>
                <a:gridCol w="1492933">
                  <a:extLst>
                    <a:ext uri="{9D8B030D-6E8A-4147-A177-3AD203B41FA5}">
                      <a16:colId xmlns:a16="http://schemas.microsoft.com/office/drawing/2014/main" val="3041098611"/>
                    </a:ext>
                  </a:extLst>
                </a:gridCol>
              </a:tblGrid>
              <a:tr h="1025452">
                <a:tc>
                  <a:txBody>
                    <a:bodyPr/>
                    <a:lstStyle/>
                    <a:p>
                      <a:pPr marL="0" indent="0">
                        <a:buNone/>
                      </a:pPr>
                      <a:r>
                        <a:rPr lang="en-US" sz="1500" b="0" i="0" u="none" strike="noStrike" cap="none" dirty="0">
                          <a:solidFill>
                            <a:schemeClr val="bg2">
                              <a:lumMod val="75000"/>
                            </a:schemeClr>
                          </a:solidFill>
                          <a:latin typeface="+mn-lt"/>
                          <a:ea typeface="Proxima Nova"/>
                          <a:cs typeface="Proxima Nova"/>
                          <a:sym typeface="Proxima Nova"/>
                        </a:rPr>
                        <a:t>Common Law </a:t>
                      </a:r>
                    </a:p>
                    <a:p>
                      <a:pPr marL="0" indent="0">
                        <a:buNone/>
                      </a:pPr>
                      <a:r>
                        <a:rPr lang="en-US" sz="1500" b="0" i="0" u="none" strike="noStrike" cap="none" dirty="0">
                          <a:solidFill>
                            <a:schemeClr val="bg2">
                              <a:lumMod val="75000"/>
                            </a:schemeClr>
                          </a:solidFill>
                          <a:latin typeface="+mn-lt"/>
                          <a:ea typeface="Proxima Nova"/>
                          <a:cs typeface="Proxima Nova"/>
                          <a:sym typeface="Proxima Nova"/>
                        </a:rPr>
                        <a:t>Defenses to Performance:</a:t>
                      </a:r>
                      <a:endParaRPr lang="en-US" sz="1500" b="0"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dirty="0">
                          <a:solidFill>
                            <a:schemeClr val="bg2">
                              <a:lumMod val="75000"/>
                            </a:schemeClr>
                          </a:solidFill>
                          <a:latin typeface="+mn-lt"/>
                          <a:ea typeface="+mn-ea"/>
                          <a:cs typeface="+mn-cs"/>
                          <a:sym typeface="Arial"/>
                        </a:rPr>
                        <a:t>Contractual Defenses to Performance:</a:t>
                      </a:r>
                    </a:p>
                    <a:p>
                      <a:endParaRPr lang="en-US" sz="1500" b="0" dirty="0">
                        <a:solidFill>
                          <a:schemeClr val="bg2">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dirty="0">
                          <a:solidFill>
                            <a:schemeClr val="bg2">
                              <a:lumMod val="75000"/>
                            </a:schemeClr>
                          </a:solidFill>
                          <a:latin typeface="+mn-lt"/>
                          <a:ea typeface="+mn-ea"/>
                          <a:cs typeface="+mn-cs"/>
                          <a:sym typeface="Arial"/>
                        </a:rPr>
                        <a:t>Statutory Defenses to Performance: </a:t>
                      </a:r>
                      <a:endParaRPr lang="en-US" sz="1500" b="0" dirty="0">
                        <a:solidFill>
                          <a:schemeClr val="bg2">
                            <a:lumMod val="75000"/>
                          </a:schemeClr>
                        </a:solidFill>
                      </a:endParaRPr>
                    </a:p>
                  </a:txBody>
                  <a:tcPr/>
                </a:tc>
                <a:extLst>
                  <a:ext uri="{0D108BD9-81ED-4DB2-BD59-A6C34878D82A}">
                    <a16:rowId xmlns:a16="http://schemas.microsoft.com/office/drawing/2014/main" val="2560572304"/>
                  </a:ext>
                </a:extLst>
              </a:tr>
              <a:tr h="3122965">
                <a:tc>
                  <a:txBody>
                    <a:bodyPr/>
                    <a:lstStyle/>
                    <a:p>
                      <a:pPr marL="0" indent="-342900">
                        <a:buClr>
                          <a:schemeClr val="bg2"/>
                        </a:buClr>
                        <a:buFont typeface="+mj-lt"/>
                        <a:buAutoNum type="arabicPeriod"/>
                      </a:pPr>
                      <a:r>
                        <a:rPr lang="en-US" sz="1500" b="0" i="0" u="none" strike="noStrike" cap="none" dirty="0">
                          <a:solidFill>
                            <a:schemeClr val="bg2">
                              <a:lumMod val="75000"/>
                            </a:schemeClr>
                          </a:solidFill>
                          <a:latin typeface="+mn-lt"/>
                          <a:ea typeface="Proxima Nova"/>
                          <a:cs typeface="Proxima Nova"/>
                          <a:sym typeface="Proxima Nova"/>
                        </a:rPr>
                        <a:t>Impossibility of performance</a:t>
                      </a:r>
                    </a:p>
                    <a:p>
                      <a:pPr marL="320040" indent="-320040">
                        <a:buClr>
                          <a:schemeClr val="bg2"/>
                        </a:buClr>
                        <a:buFontTx/>
                        <a:buChar char="-"/>
                      </a:pPr>
                      <a:r>
                        <a:rPr lang="en-US" sz="1500" b="0" i="0" u="none" strike="noStrike" cap="none" dirty="0">
                          <a:solidFill>
                            <a:schemeClr val="bg2">
                              <a:lumMod val="75000"/>
                            </a:schemeClr>
                          </a:solidFill>
                          <a:latin typeface="+mn-lt"/>
                          <a:ea typeface="Proxima Nova"/>
                          <a:cs typeface="Proxima Nova"/>
                          <a:sym typeface="Proxima Nova"/>
                        </a:rPr>
                        <a:t>Performance objectively impossible due to unforeseeable circumstances or events.</a:t>
                      </a:r>
                    </a:p>
                    <a:p>
                      <a:pPr marL="0" indent="0">
                        <a:buClr>
                          <a:schemeClr val="bg2"/>
                        </a:buClr>
                        <a:buFont typeface="+mj-lt"/>
                        <a:buNone/>
                      </a:pPr>
                      <a:endParaRPr lang="en-US" sz="1500" b="0" i="0" u="none" strike="noStrike" cap="none" dirty="0">
                        <a:solidFill>
                          <a:schemeClr val="bg2">
                            <a:lumMod val="75000"/>
                          </a:schemeClr>
                        </a:solidFill>
                        <a:latin typeface="+mn-lt"/>
                        <a:ea typeface="Proxima Nova"/>
                        <a:cs typeface="Proxima Nova"/>
                        <a:sym typeface="Proxima Nova"/>
                      </a:endParaRPr>
                    </a:p>
                    <a:p>
                      <a:pPr marL="342900" indent="-342900">
                        <a:buClr>
                          <a:schemeClr val="bg2"/>
                        </a:buClr>
                        <a:buFont typeface="+mj-lt"/>
                        <a:buAutoNum type="arabicPeriod" startAt="2"/>
                      </a:pPr>
                      <a:r>
                        <a:rPr lang="en-US" sz="1500" b="0" i="0" u="none" strike="noStrike" cap="none" dirty="0">
                          <a:solidFill>
                            <a:schemeClr val="bg2">
                              <a:lumMod val="75000"/>
                            </a:schemeClr>
                          </a:solidFill>
                          <a:latin typeface="+mn-lt"/>
                          <a:ea typeface="Proxima Nova"/>
                          <a:cs typeface="Proxima Nova"/>
                          <a:sym typeface="Proxima Nova"/>
                        </a:rPr>
                        <a:t>Impracticability of performance</a:t>
                      </a:r>
                    </a:p>
                    <a:p>
                      <a:pPr marL="320040" indent="-320040">
                        <a:buClr>
                          <a:schemeClr val="bg2"/>
                        </a:buClr>
                        <a:buFontTx/>
                        <a:buChar char="-"/>
                      </a:pPr>
                      <a:r>
                        <a:rPr lang="en-US" sz="1500" b="0" i="0" u="none" strike="noStrike" cap="none" dirty="0">
                          <a:solidFill>
                            <a:schemeClr val="bg2">
                              <a:lumMod val="75000"/>
                            </a:schemeClr>
                          </a:solidFill>
                          <a:latin typeface="+mn-lt"/>
                          <a:ea typeface="Proxima Nova"/>
                          <a:cs typeface="Proxima Nova"/>
                          <a:sym typeface="Proxima Nova"/>
                        </a:rPr>
                        <a:t>Performance impracticable where, due to unanticipated event/circumstance, performance would cause party severe, unforeseeable harm.</a:t>
                      </a:r>
                    </a:p>
                    <a:p>
                      <a:pPr marL="0" indent="0">
                        <a:buClr>
                          <a:schemeClr val="bg2"/>
                        </a:buClr>
                        <a:buFontTx/>
                        <a:buNone/>
                      </a:pPr>
                      <a:endParaRPr lang="en-US" sz="1500" b="0" i="0" u="none" strike="noStrike" cap="none" dirty="0">
                        <a:solidFill>
                          <a:schemeClr val="bg2">
                            <a:lumMod val="75000"/>
                          </a:schemeClr>
                        </a:solidFill>
                        <a:latin typeface="+mn-lt"/>
                        <a:ea typeface="Proxima Nova"/>
                        <a:cs typeface="Proxima Nova"/>
                        <a:sym typeface="Proxima Nova"/>
                      </a:endParaRPr>
                    </a:p>
                    <a:p>
                      <a:pPr marL="342900" indent="-342900">
                        <a:buClr>
                          <a:schemeClr val="bg2"/>
                        </a:buClr>
                        <a:buFont typeface="+mj-lt"/>
                        <a:buAutoNum type="arabicPeriod" startAt="3"/>
                      </a:pPr>
                      <a:r>
                        <a:rPr lang="en-US" sz="1500" b="0" i="0" u="none" strike="noStrike" cap="none" dirty="0">
                          <a:solidFill>
                            <a:schemeClr val="bg2">
                              <a:lumMod val="75000"/>
                            </a:schemeClr>
                          </a:solidFill>
                          <a:latin typeface="+mn-lt"/>
                          <a:ea typeface="Proxima Nova"/>
                          <a:cs typeface="Proxima Nova"/>
                          <a:sym typeface="Proxima Nova"/>
                        </a:rPr>
                        <a:t>Frustration of purpose </a:t>
                      </a:r>
                    </a:p>
                    <a:p>
                      <a:pPr marL="320040" indent="-320040">
                        <a:buClr>
                          <a:schemeClr val="bg2"/>
                        </a:buClr>
                        <a:buFontTx/>
                        <a:buChar char="-"/>
                      </a:pPr>
                      <a:r>
                        <a:rPr lang="en-US" sz="1500" b="0" i="0" u="none" strike="noStrike" cap="none" dirty="0">
                          <a:solidFill>
                            <a:schemeClr val="bg2">
                              <a:lumMod val="75000"/>
                            </a:schemeClr>
                          </a:solidFill>
                          <a:latin typeface="+mn-lt"/>
                          <a:ea typeface="Proxima Nova"/>
                          <a:cs typeface="Proxima Nova"/>
                          <a:sym typeface="Proxima Nova"/>
                        </a:rPr>
                        <a:t>Unanticipated event prevents party from fulfilling contract’s purpose. </a:t>
                      </a:r>
                      <a:endParaRPr lang="en-US" sz="1500" b="0" dirty="0">
                        <a:solidFill>
                          <a:schemeClr val="bg2">
                            <a:lumMod val="75000"/>
                          </a:schemeClr>
                        </a:solidFill>
                      </a:endParaRPr>
                    </a:p>
                  </a:txBody>
                  <a:tcPr/>
                </a:tc>
                <a:tc>
                  <a:txBody>
                    <a:bodyPr/>
                    <a:lstStyle/>
                    <a:p>
                      <a:r>
                        <a:rPr lang="en-US" sz="1500" b="0" i="0" u="none" strike="noStrike" cap="none" dirty="0">
                          <a:solidFill>
                            <a:schemeClr val="bg2">
                              <a:lumMod val="75000"/>
                            </a:schemeClr>
                          </a:solidFill>
                          <a:latin typeface="+mn-lt"/>
                          <a:ea typeface="+mn-ea"/>
                          <a:cs typeface="+mn-cs"/>
                          <a:sym typeface="Arial"/>
                        </a:rPr>
                        <a:t>Force Majeure Clauses</a:t>
                      </a:r>
                    </a:p>
                    <a:p>
                      <a:endParaRPr lang="en-US" sz="1500" b="0" dirty="0">
                        <a:solidFill>
                          <a:schemeClr val="bg2">
                            <a:lumMod val="75000"/>
                          </a:schemeClr>
                        </a:solidFill>
                      </a:endParaRPr>
                    </a:p>
                  </a:txBody>
                  <a:tcPr/>
                </a:tc>
                <a:tc>
                  <a:txBody>
                    <a:bodyPr/>
                    <a:lstStyle/>
                    <a:p>
                      <a:pPr marL="0" indent="0">
                        <a:buNone/>
                      </a:pPr>
                      <a:r>
                        <a:rPr lang="en-US" sz="1500" b="0" i="0" u="none" strike="noStrike" cap="none" dirty="0">
                          <a:solidFill>
                            <a:schemeClr val="bg2">
                              <a:lumMod val="75000"/>
                            </a:schemeClr>
                          </a:solidFill>
                          <a:latin typeface="+mn-lt"/>
                          <a:ea typeface="+mn-ea"/>
                          <a:cs typeface="+mn-cs"/>
                          <a:sym typeface="Arial"/>
                        </a:rPr>
                        <a:t>1.  11 U.S.C. </a:t>
                      </a:r>
                    </a:p>
                    <a:p>
                      <a:pPr marL="0" indent="0">
                        <a:buNone/>
                      </a:pPr>
                      <a:r>
                        <a:rPr lang="en-US" sz="1500" b="0" i="0" u="none" strike="noStrike" cap="none" dirty="0">
                          <a:solidFill>
                            <a:schemeClr val="bg2">
                              <a:lumMod val="75000"/>
                            </a:schemeClr>
                          </a:solidFill>
                          <a:latin typeface="+mn-lt"/>
                          <a:ea typeface="+mn-ea"/>
                          <a:cs typeface="+mn-cs"/>
                          <a:sym typeface="Arial"/>
                        </a:rPr>
                        <a:t>     Section   </a:t>
                      </a:r>
                    </a:p>
                    <a:p>
                      <a:pPr marL="0" indent="0">
                        <a:buNone/>
                      </a:pPr>
                      <a:r>
                        <a:rPr lang="en-US" sz="1500" b="0" i="0" u="none" strike="noStrike" cap="none" dirty="0">
                          <a:solidFill>
                            <a:schemeClr val="bg2">
                              <a:lumMod val="75000"/>
                            </a:schemeClr>
                          </a:solidFill>
                          <a:latin typeface="+mn-lt"/>
                          <a:ea typeface="+mn-ea"/>
                          <a:cs typeface="+mn-cs"/>
                          <a:sym typeface="Arial"/>
                        </a:rPr>
                        <a:t>     365(d)(3)</a:t>
                      </a:r>
                    </a:p>
                    <a:p>
                      <a:pPr marL="0" indent="0">
                        <a:buNone/>
                      </a:pPr>
                      <a:endParaRPr lang="en-US" sz="1500" b="0" i="0" u="none" strike="noStrike" cap="none" dirty="0">
                        <a:solidFill>
                          <a:schemeClr val="bg2">
                            <a:lumMod val="75000"/>
                          </a:schemeClr>
                        </a:solidFill>
                        <a:latin typeface="+mn-lt"/>
                        <a:ea typeface="+mn-ea"/>
                        <a:cs typeface="+mn-cs"/>
                        <a:sym typeface="Arial"/>
                      </a:endParaRPr>
                    </a:p>
                    <a:p>
                      <a:pPr marL="0" indent="0">
                        <a:buNone/>
                      </a:pPr>
                      <a:r>
                        <a:rPr lang="en-US" sz="1500" b="0" i="0" u="none" strike="noStrike" cap="none" dirty="0">
                          <a:solidFill>
                            <a:schemeClr val="bg2">
                              <a:lumMod val="75000"/>
                            </a:schemeClr>
                          </a:solidFill>
                          <a:latin typeface="+mn-lt"/>
                          <a:ea typeface="+mn-ea"/>
                          <a:cs typeface="+mn-cs"/>
                          <a:sym typeface="Arial"/>
                        </a:rPr>
                        <a:t>2.  11 U.S.C. </a:t>
                      </a:r>
                    </a:p>
                    <a:p>
                      <a:pPr marL="0" indent="0">
                        <a:buNone/>
                      </a:pPr>
                      <a:r>
                        <a:rPr lang="en-US" sz="1500" b="0" i="0" u="none" strike="noStrike" cap="none" dirty="0">
                          <a:solidFill>
                            <a:schemeClr val="bg2">
                              <a:lumMod val="75000"/>
                            </a:schemeClr>
                          </a:solidFill>
                          <a:latin typeface="+mn-lt"/>
                          <a:ea typeface="+mn-ea"/>
                          <a:cs typeface="+mn-cs"/>
                          <a:sym typeface="Arial"/>
                        </a:rPr>
                        <a:t>     Section 105</a:t>
                      </a:r>
                    </a:p>
                    <a:p>
                      <a:pPr marL="0" indent="0">
                        <a:buNone/>
                      </a:pPr>
                      <a:endParaRPr lang="en-US" sz="1500" b="0" i="0" u="none" strike="noStrike" cap="none" dirty="0">
                        <a:solidFill>
                          <a:schemeClr val="bg2">
                            <a:lumMod val="75000"/>
                          </a:schemeClr>
                        </a:solidFill>
                        <a:latin typeface="+mn-lt"/>
                        <a:ea typeface="+mn-ea"/>
                        <a:cs typeface="+mn-cs"/>
                        <a:sym typeface="Arial"/>
                      </a:endParaRPr>
                    </a:p>
                    <a:p>
                      <a:pPr marL="0" indent="0">
                        <a:buNone/>
                      </a:pPr>
                      <a:r>
                        <a:rPr lang="en-US" sz="1500" b="0" i="0" u="none" strike="noStrike" cap="none" dirty="0">
                          <a:solidFill>
                            <a:schemeClr val="bg2">
                              <a:lumMod val="75000"/>
                            </a:schemeClr>
                          </a:solidFill>
                          <a:latin typeface="+mn-lt"/>
                          <a:ea typeface="+mn-ea"/>
                          <a:cs typeface="+mn-cs"/>
                          <a:sym typeface="Arial"/>
                        </a:rPr>
                        <a:t>3.  11 U.S.C. </a:t>
                      </a:r>
                    </a:p>
                    <a:p>
                      <a:pPr marL="0" indent="0">
                        <a:buNone/>
                      </a:pPr>
                      <a:r>
                        <a:rPr lang="en-US" sz="1500" b="0" i="0" u="none" strike="noStrike" cap="none" dirty="0">
                          <a:solidFill>
                            <a:schemeClr val="bg2">
                              <a:lumMod val="75000"/>
                            </a:schemeClr>
                          </a:solidFill>
                          <a:latin typeface="+mn-lt"/>
                          <a:ea typeface="+mn-ea"/>
                          <a:cs typeface="+mn-cs"/>
                          <a:sym typeface="Arial"/>
                        </a:rPr>
                        <a:t>     Section 305</a:t>
                      </a:r>
                    </a:p>
                  </a:txBody>
                  <a:tcPr/>
                </a:tc>
                <a:extLst>
                  <a:ext uri="{0D108BD9-81ED-4DB2-BD59-A6C34878D82A}">
                    <a16:rowId xmlns:a16="http://schemas.microsoft.com/office/drawing/2014/main" val="3592703740"/>
                  </a:ext>
                </a:extLst>
              </a:tr>
            </a:tbl>
          </a:graphicData>
        </a:graphic>
      </p:graphicFrame>
    </p:spTree>
    <p:extLst>
      <p:ext uri="{BB962C8B-B14F-4D97-AF65-F5344CB8AC3E}">
        <p14:creationId xmlns:p14="http://schemas.microsoft.com/office/powerpoint/2010/main" val="251658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865100" y="295835"/>
            <a:ext cx="7967100" cy="7218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900" b="1" dirty="0">
                <a:solidFill>
                  <a:srgbClr val="434343"/>
                </a:solidFill>
                <a:latin typeface="+mj-lt"/>
                <a:ea typeface="Proxima Nova"/>
                <a:cs typeface="Proxima Nova"/>
                <a:sym typeface="Proxima Nova"/>
              </a:rPr>
              <a:t>The Force Majeure Shield</a:t>
            </a:r>
            <a:endParaRPr sz="2900" b="1" dirty="0">
              <a:solidFill>
                <a:srgbClr val="434343"/>
              </a:solidFill>
              <a:latin typeface="+mj-lt"/>
              <a:ea typeface="Proxima Nova"/>
              <a:cs typeface="Proxima Nova"/>
              <a:sym typeface="Proxima Nova"/>
            </a:endParaRPr>
          </a:p>
        </p:txBody>
      </p:sp>
      <p:sp>
        <p:nvSpPr>
          <p:cNvPr id="71" name="Google Shape;71;p16"/>
          <p:cNvSpPr txBox="1">
            <a:spLocks noGrp="1"/>
          </p:cNvSpPr>
          <p:nvPr>
            <p:ph type="body" idx="1"/>
          </p:nvPr>
        </p:nvSpPr>
        <p:spPr>
          <a:xfrm>
            <a:off x="1990165" y="1116107"/>
            <a:ext cx="7153835" cy="2649854"/>
          </a:xfrm>
          <a:prstGeom prst="rect">
            <a:avLst/>
          </a:prstGeom>
        </p:spPr>
        <p:txBody>
          <a:bodyPr spcFirstLastPara="1" wrap="square" lIns="91425" tIns="91425" rIns="91425" bIns="91425" anchor="t" anchorCtr="0">
            <a:noAutofit/>
          </a:bodyPr>
          <a:lstStyle/>
          <a:p>
            <a:pPr marL="285750" indent="-285750"/>
            <a:r>
              <a:rPr lang="en-US" sz="1600" dirty="0">
                <a:latin typeface="+mj-lt"/>
                <a:ea typeface="Proxima Nova"/>
                <a:cs typeface="Proxima Nova"/>
                <a:sym typeface="Proxima Nova"/>
              </a:rPr>
              <a:t>Force Majeure – Contract clauses that excuse performance by a party due to events beyond the party’s reasonable or foreseeable control.</a:t>
            </a:r>
          </a:p>
          <a:p>
            <a:pPr marL="0" indent="0">
              <a:buNone/>
            </a:pPr>
            <a:endParaRPr lang="en-US" sz="1600" dirty="0">
              <a:latin typeface="+mj-lt"/>
              <a:ea typeface="Proxima Nova"/>
              <a:cs typeface="Proxima Nova"/>
              <a:sym typeface="Proxima Nova"/>
            </a:endParaRPr>
          </a:p>
          <a:p>
            <a:pPr marL="285750" indent="-285750"/>
            <a:r>
              <a:rPr lang="en-US" sz="1600" i="1" dirty="0">
                <a:latin typeface="+mj-lt"/>
                <a:ea typeface="Proxima Nova"/>
                <a:cs typeface="Proxima Nova"/>
                <a:sym typeface="Proxima Nova"/>
              </a:rPr>
              <a:t>See e.g.</a:t>
            </a:r>
            <a:r>
              <a:rPr lang="en-US" sz="1600" dirty="0">
                <a:latin typeface="+mj-lt"/>
                <a:ea typeface="Proxima Nova"/>
                <a:cs typeface="Proxima Nova"/>
                <a:sym typeface="Proxima Nova"/>
              </a:rPr>
              <a:t>,</a:t>
            </a:r>
            <a:r>
              <a:rPr lang="en-US" sz="1600" i="1" dirty="0">
                <a:latin typeface="+mj-lt"/>
                <a:ea typeface="Proxima Nova"/>
                <a:cs typeface="Proxima Nova"/>
                <a:sym typeface="Proxima Nova"/>
              </a:rPr>
              <a:t> </a:t>
            </a:r>
            <a:r>
              <a:rPr lang="en-US" sz="1600" b="1" dirty="0">
                <a:latin typeface="+mj-lt"/>
                <a:ea typeface="Proxima Nova"/>
                <a:cs typeface="Proxima Nova"/>
                <a:sym typeface="Proxima Nova"/>
              </a:rPr>
              <a:t>In re </a:t>
            </a:r>
            <a:r>
              <a:rPr lang="en-US" sz="1600" b="1" dirty="0" err="1">
                <a:latin typeface="+mj-lt"/>
                <a:ea typeface="Proxima Nova"/>
                <a:cs typeface="Proxima Nova"/>
                <a:sym typeface="Proxima Nova"/>
              </a:rPr>
              <a:t>Hitz</a:t>
            </a:r>
            <a:r>
              <a:rPr lang="en-US" sz="1600" b="1" dirty="0">
                <a:latin typeface="+mj-lt"/>
                <a:ea typeface="Proxima Nova"/>
                <a:cs typeface="Proxima Nova"/>
                <a:sym typeface="Proxima Nova"/>
              </a:rPr>
              <a:t> Rest. Grp., LLC, 616 B.R. 374 (</a:t>
            </a:r>
            <a:r>
              <a:rPr lang="en-US" sz="1600" b="1" dirty="0" err="1">
                <a:latin typeface="+mj-lt"/>
                <a:ea typeface="Proxima Nova"/>
                <a:cs typeface="Proxima Nova"/>
                <a:sym typeface="Proxima Nova"/>
              </a:rPr>
              <a:t>Bankr</a:t>
            </a:r>
            <a:r>
              <a:rPr lang="en-US" sz="1600" b="1" dirty="0">
                <a:latin typeface="+mj-lt"/>
                <a:ea typeface="Proxima Nova"/>
                <a:cs typeface="Proxima Nova"/>
                <a:sym typeface="Proxima Nova"/>
              </a:rPr>
              <a:t>. N.D. Ill. 2020).</a:t>
            </a:r>
          </a:p>
          <a:p>
            <a:pPr marL="742950" lvl="1" indent="-285750">
              <a:buFont typeface="Arial" panose="020B0604020202020204" pitchFamily="34" charset="0"/>
              <a:buChar char="‒"/>
            </a:pPr>
            <a:r>
              <a:rPr lang="en-US" sz="1600" dirty="0">
                <a:latin typeface="+mj-lt"/>
                <a:ea typeface="Proxima Nova"/>
                <a:cs typeface="Proxima Nova"/>
                <a:sym typeface="Proxima Nova"/>
              </a:rPr>
              <a:t>Court held that force majeure clause in debtor’s lease was triggered by Governor’s Executive Order closing in-person dining. Based on debtor’s concession that it could still use 25% of the square footage for delivery of off-site consumption services, </a:t>
            </a:r>
            <a:r>
              <a:rPr lang="en-US" sz="1600" dirty="0">
                <a:ea typeface="Proxima Nova"/>
                <a:cs typeface="Proxima Nova"/>
                <a:sym typeface="Proxima Nova"/>
              </a:rPr>
              <a:t>even after applying Force Majeure clause </a:t>
            </a:r>
            <a:r>
              <a:rPr lang="en-US" sz="1600" dirty="0">
                <a:latin typeface="+mj-lt"/>
                <a:ea typeface="Proxima Nova"/>
                <a:cs typeface="Proxima Nova"/>
                <a:sym typeface="Proxima Nova"/>
              </a:rPr>
              <a:t>court required debtor to pay 25% of its lease obligations so long as the Executive Order remained in effect.</a:t>
            </a:r>
          </a:p>
        </p:txBody>
      </p:sp>
      <p:pic>
        <p:nvPicPr>
          <p:cNvPr id="5" name="Picture 4" descr="Logo, icon&#10;&#10;Description automatically generated">
            <a:extLst>
              <a:ext uri="{FF2B5EF4-FFF2-40B4-BE49-F238E27FC236}">
                <a16:creationId xmlns:a16="http://schemas.microsoft.com/office/drawing/2014/main" id="{14C02815-4768-4965-A719-67875886931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04312" y="0"/>
            <a:ext cx="1173802" cy="1173802"/>
          </a:xfrm>
          <a:prstGeom prst="rect">
            <a:avLst/>
          </a:prstGeom>
        </p:spPr>
      </p:pic>
    </p:spTree>
    <p:extLst>
      <p:ext uri="{BB962C8B-B14F-4D97-AF65-F5344CB8AC3E}">
        <p14:creationId xmlns:p14="http://schemas.microsoft.com/office/powerpoint/2010/main" val="21636909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2050</Words>
  <Application>Microsoft Office PowerPoint</Application>
  <PresentationFormat>On-screen Show (16:9)</PresentationFormat>
  <Paragraphs>168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Proxima Nova</vt:lpstr>
      <vt:lpstr>Arial</vt:lpstr>
      <vt:lpstr>Courier New</vt:lpstr>
      <vt:lpstr>Simple Light</vt:lpstr>
      <vt:lpstr>PowerPoint Presentation</vt:lpstr>
      <vt:lpstr>Business Disruption in the Age of COVID: How to Use Force Majeure Clauses and Insurance Claims to Enhance Recovery</vt:lpstr>
      <vt:lpstr>Enhancing Recovery and Minimizing  Loss: Force Majeure and Business Interruption in the Age of COVID-19</vt:lpstr>
      <vt:lpstr>Joyce A. Kuhns, Esq. Offit Kurman, P.A.</vt:lpstr>
      <vt:lpstr>Precipitating Events</vt:lpstr>
      <vt:lpstr>PowerPoint Presentation</vt:lpstr>
      <vt:lpstr>Pertinent Bankruptcy Provisions</vt:lpstr>
      <vt:lpstr>What is a Bankruptcy Retail Tenant To Do Given Timely Performance Mandate?</vt:lpstr>
      <vt:lpstr>The Force Majeure Shield</vt:lpstr>
      <vt:lpstr>In re Hitz Force Majeure Lease Provision:</vt:lpstr>
      <vt:lpstr>Statutory Shields</vt:lpstr>
      <vt:lpstr>Business Interruption Claims in the Age of COVID-19</vt:lpstr>
      <vt:lpstr>The Primary Dispute</vt:lpstr>
      <vt:lpstr>The Future of Bankruptcy Business Interruption Insurance Litigation</vt:lpstr>
      <vt:lpstr>Key Bankruptcy Litigation Statutes and Rules</vt:lpstr>
      <vt:lpstr>Key Bankruptcy Litigation Statutes and Rules (Cont’d)</vt:lpstr>
      <vt:lpstr>Bankruptcy Business Interruption Insurance Litigation Considerations</vt:lpstr>
      <vt:lpstr>Bankruptcy Business Interruption Insurance Litigation Considerations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Jordan, Lauren</cp:lastModifiedBy>
  <cp:revision>6</cp:revision>
  <cp:lastPrinted>2020-10-26T20:55:14Z</cp:lastPrinted>
  <dcterms:modified xsi:type="dcterms:W3CDTF">2021-06-22T16:17:09Z</dcterms:modified>
</cp:coreProperties>
</file>